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77" r:id="rId1"/>
  </p:sldMasterIdLst>
  <p:notesMasterIdLst>
    <p:notesMasterId r:id="rId11"/>
  </p:notesMasterIdLst>
  <p:sldIdLst>
    <p:sldId id="256" r:id="rId2"/>
    <p:sldId id="257" r:id="rId3"/>
    <p:sldId id="259" r:id="rId4"/>
    <p:sldId id="260" r:id="rId5"/>
    <p:sldId id="261" r:id="rId6"/>
    <p:sldId id="267" r:id="rId7"/>
    <p:sldId id="270" r:id="rId8"/>
    <p:sldId id="275" r:id="rId9"/>
    <p:sldId id="27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iHnQh679oa3GNd9CjKU46QNjjVd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aina Gallagher" initials="" lastIdx="4" clrIdx="0"/>
  <p:cmAuthor id="1" name="Erin Duffy"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9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0"/>
    <p:restoredTop sz="80937" autoAdjust="0"/>
  </p:normalViewPr>
  <p:slideViewPr>
    <p:cSldViewPr snapToGrid="0">
      <p:cViewPr varScale="1">
        <p:scale>
          <a:sx n="108" d="100"/>
          <a:sy n="108" d="100"/>
        </p:scale>
        <p:origin x="640"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Notes for instructor: Ask students if there could be other reasons than individual self-interest for the degradation of English common lands. (Many of the common lands were enclosed for private ownership by wealthy lords during the time of the Enclosure Acts in the 18</a:t>
            </a:r>
            <a:r>
              <a:rPr lang="en-US" baseline="30000" dirty="0"/>
              <a:t>th</a:t>
            </a:r>
            <a:r>
              <a:rPr lang="en-US" dirty="0"/>
              <a:t>-19</a:t>
            </a:r>
            <a:r>
              <a:rPr lang="en-US" baseline="30000" dirty="0"/>
              <a:t>th</a:t>
            </a:r>
            <a:r>
              <a:rPr lang="en-US" dirty="0"/>
              <a:t> centuries, which massively reduced the acreage of common land that poorer farmers and herders had relied upon for hundreds of years. So, in a sense, privatization </a:t>
            </a:r>
            <a:r>
              <a:rPr lang="en-US" i="1" dirty="0"/>
              <a:t>caused</a:t>
            </a:r>
            <a:r>
              <a:rPr lang="en-US" dirty="0"/>
              <a:t> commons degradation—it was not a solution to an existing problem.)</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Photo credit: Mark Marathon, Overgrazed Mitchell Grassland. Unaltered. Share-Alike 3.0 license: https://creativecommons.org/licenses/by-sa/3.0/deed.en</a:t>
            </a:r>
            <a:endParaRPr dirty="0"/>
          </a:p>
          <a:p>
            <a:pPr marL="0" lvl="0" indent="0" algn="l" rtl="0">
              <a:spcBef>
                <a:spcPts val="0"/>
              </a:spcBef>
              <a:spcAft>
                <a:spcPts val="0"/>
              </a:spcAft>
              <a:buNone/>
            </a:pPr>
            <a:endParaRPr dirty="0"/>
          </a:p>
        </p:txBody>
      </p:sp>
      <p:sp>
        <p:nvSpPr>
          <p:cNvPr id="108" name="Google Shape;10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000"/>
              <a:buFont typeface="Arial"/>
              <a:buNone/>
            </a:pPr>
            <a:r>
              <a:rPr lang="en-US" sz="1000" dirty="0"/>
              <a:t>Source: Erik </a:t>
            </a:r>
            <a:r>
              <a:rPr lang="en-US" sz="1000" dirty="0" err="1"/>
              <a:t>Nordman’s</a:t>
            </a:r>
            <a:r>
              <a:rPr lang="en-US" sz="1000" dirty="0"/>
              <a:t> book on the Nobel-prize winning Economics scholar, </a:t>
            </a:r>
            <a:r>
              <a:rPr lang="en-US" sz="1000" i="1" dirty="0"/>
              <a:t>The Uncommon Knowledge of </a:t>
            </a:r>
            <a:r>
              <a:rPr lang="en-US" sz="1000" i="1" dirty="0" err="1"/>
              <a:t>Elinor</a:t>
            </a:r>
            <a:r>
              <a:rPr lang="en-US" sz="1000" i="1" dirty="0"/>
              <a:t> </a:t>
            </a:r>
            <a:r>
              <a:rPr lang="en-US" sz="1000" i="1" dirty="0" err="1"/>
              <a:t>Ostrom</a:t>
            </a:r>
            <a:r>
              <a:rPr lang="en-US" sz="1000" i="1" dirty="0"/>
              <a:t> (2020).</a:t>
            </a:r>
            <a:endParaRPr dirty="0"/>
          </a:p>
          <a:p>
            <a:pPr marL="0" lvl="0" indent="0" algn="l" rtl="0">
              <a:spcBef>
                <a:spcPts val="0"/>
              </a:spcBef>
              <a:spcAft>
                <a:spcPts val="0"/>
              </a:spcAft>
              <a:buClr>
                <a:schemeClr val="dk1"/>
              </a:buClr>
              <a:buSzPts val="1200"/>
              <a:buFont typeface="Calibri"/>
              <a:buNone/>
            </a:pPr>
            <a:r>
              <a:rPr lang="en-US" dirty="0"/>
              <a:t>For instructor: As an extension, ask participants how no-population growth dogma may affect international aid for developing and vulnerable countries. Hardin and Ehrlich supported </a:t>
            </a:r>
            <a:r>
              <a:rPr lang="en-US" sz="1200" dirty="0"/>
              <a:t>disincentives for reproduction </a:t>
            </a:r>
            <a:r>
              <a:rPr lang="en-US" dirty="0"/>
              <a:t>as a condition of</a:t>
            </a:r>
            <a:r>
              <a:rPr lang="en-US" sz="1200" dirty="0"/>
              <a:t> international grants that provided food aid for developing nations</a:t>
            </a:r>
            <a:r>
              <a:rPr lang="en-US" dirty="0"/>
              <a:t>—</a:t>
            </a:r>
            <a:r>
              <a:rPr lang="en-US" sz="1200" dirty="0"/>
              <a:t>an uneasy dynamic between the Global North and Global South. </a:t>
            </a:r>
            <a:endParaRPr dirty="0"/>
          </a:p>
          <a:p>
            <a:pPr marL="0" lvl="0" indent="0" algn="l" rtl="0">
              <a:spcBef>
                <a:spcPts val="0"/>
              </a:spcBef>
              <a:spcAft>
                <a:spcPts val="0"/>
              </a:spcAft>
              <a:buClr>
                <a:schemeClr val="dk1"/>
              </a:buClr>
              <a:buSzPts val="1200"/>
              <a:buFont typeface="Calibri"/>
              <a:buNone/>
            </a:pPr>
            <a:endParaRPr sz="1200" dirty="0"/>
          </a:p>
          <a:p>
            <a:pPr marL="0" lvl="0" indent="0" algn="l" rtl="0">
              <a:spcBef>
                <a:spcPts val="0"/>
              </a:spcBef>
              <a:spcAft>
                <a:spcPts val="0"/>
              </a:spcAft>
              <a:buClr>
                <a:schemeClr val="dk1"/>
              </a:buClr>
              <a:buSzPts val="1200"/>
              <a:buFont typeface="Calibri"/>
              <a:buNone/>
            </a:pPr>
            <a:r>
              <a:rPr lang="en-US" sz="1200" dirty="0"/>
              <a:t>Ask participants whether the “Tragedy” paradigm can be seen as a cultural vision of Western, masculine, colonial, and competitive ideologies. What other cultures can they name that hold other values or have more complexity and diversity? </a:t>
            </a:r>
            <a:endParaRPr dirty="0"/>
          </a:p>
          <a:p>
            <a:pPr marL="0" lvl="0" indent="0" algn="l" rtl="0">
              <a:spcBef>
                <a:spcPts val="0"/>
              </a:spcBef>
              <a:spcAft>
                <a:spcPts val="0"/>
              </a:spcAft>
              <a:buNone/>
            </a:pPr>
            <a:endParaRPr dirty="0"/>
          </a:p>
        </p:txBody>
      </p:sp>
      <p:sp>
        <p:nvSpPr>
          <p:cNvPr id="128" name="Google Shape;12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200" dirty="0"/>
              <a:t>Source: Erik </a:t>
            </a:r>
            <a:r>
              <a:rPr lang="en-US" sz="1200" dirty="0" err="1"/>
              <a:t>Nordman’s</a:t>
            </a:r>
            <a:r>
              <a:rPr lang="en-US" sz="1200" dirty="0"/>
              <a:t> book on the Nobel-prize winning Economics scholar, </a:t>
            </a:r>
            <a:r>
              <a:rPr lang="en-US" sz="1200" i="1" dirty="0"/>
              <a:t>The Uncommon Knowledge of </a:t>
            </a:r>
            <a:r>
              <a:rPr lang="en-US" sz="1200" i="1" dirty="0" err="1"/>
              <a:t>Elinor</a:t>
            </a:r>
            <a:r>
              <a:rPr lang="en-US" sz="1200" i="1" dirty="0"/>
              <a:t> </a:t>
            </a:r>
            <a:r>
              <a:rPr lang="en-US" sz="1200" i="1" dirty="0" err="1"/>
              <a:t>Ostrom</a:t>
            </a:r>
            <a:r>
              <a:rPr lang="en-US" sz="1200" i="1" dirty="0"/>
              <a:t> (2020). </a:t>
            </a:r>
            <a:endParaRPr dirty="0"/>
          </a:p>
          <a:p>
            <a:pPr marL="0" lvl="0" indent="0" algn="l" rtl="0">
              <a:spcBef>
                <a:spcPts val="0"/>
              </a:spcBef>
              <a:spcAft>
                <a:spcPts val="0"/>
              </a:spcAft>
              <a:buClr>
                <a:schemeClr val="dk1"/>
              </a:buClr>
              <a:buSzPts val="1200"/>
              <a:buFont typeface="Calibri"/>
              <a:buNone/>
            </a:pPr>
            <a:endParaRPr sz="1200" i="1" dirty="0"/>
          </a:p>
          <a:p>
            <a:pPr marL="0" lvl="0" indent="0" algn="l" rtl="0">
              <a:spcBef>
                <a:spcPts val="0"/>
              </a:spcBef>
              <a:spcAft>
                <a:spcPts val="0"/>
              </a:spcAft>
              <a:buClr>
                <a:schemeClr val="dk1"/>
              </a:buClr>
              <a:buSzPts val="1200"/>
              <a:buFont typeface="Calibri"/>
              <a:buNone/>
            </a:pPr>
            <a:r>
              <a:rPr lang="en-US" sz="1200" i="0" dirty="0"/>
              <a:t>Ask participants to name other examples of collective governance and speculate on the cultural implications of this paradigm as opposed to Hardin’s </a:t>
            </a:r>
            <a:r>
              <a:rPr lang="en-US" sz="1200" i="1" dirty="0"/>
              <a:t>Tragedy</a:t>
            </a:r>
            <a:r>
              <a:rPr lang="en-US" sz="1200" i="0" dirty="0"/>
              <a:t>. For example, collective and polycentric governance grants groups’ and individuals’ diverse opinions, views, and values. It does not assume a single “human nature” of selfishness. P</a:t>
            </a:r>
            <a:r>
              <a:rPr lang="en-US" sz="1200" dirty="0"/>
              <a:t>olycentric governance</a:t>
            </a:r>
            <a:r>
              <a:rPr lang="en-US" sz="1200" i="0" dirty="0"/>
              <a:t> </a:t>
            </a:r>
            <a:r>
              <a:rPr lang="en-US" sz="1200" dirty="0"/>
              <a:t>demonstrates</a:t>
            </a:r>
            <a:r>
              <a:rPr lang="en-US" sz="1200" i="0" dirty="0"/>
              <a:t> the human ability to cooperate to preserve and sustain a common good and seeks creative and equitable solutions to its governance. How does that relate to “social selection” as inherent to our evolutionary history?</a:t>
            </a:r>
            <a:endParaRPr dirty="0"/>
          </a:p>
          <a:p>
            <a:pPr marL="0" lvl="0" indent="0" algn="l" rtl="0">
              <a:spcBef>
                <a:spcPts val="0"/>
              </a:spcBef>
              <a:spcAft>
                <a:spcPts val="0"/>
              </a:spcAft>
              <a:buNone/>
            </a:pPr>
            <a:endParaRPr dirty="0"/>
          </a:p>
        </p:txBody>
      </p:sp>
      <p:sp>
        <p:nvSpPr>
          <p:cNvPr id="139" name="Google Shape;13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Source: Adapted from Carlisle and </a:t>
            </a:r>
            <a:r>
              <a:rPr lang="en-US" dirty="0" err="1"/>
              <a:t>Gruby</a:t>
            </a:r>
            <a:r>
              <a:rPr lang="en-US" dirty="0"/>
              <a:t> (2017). https://doi.org/10.1111/psj.12212</a:t>
            </a:r>
          </a:p>
          <a:p>
            <a:pPr marL="0" lvl="0" indent="0" algn="l" rtl="0">
              <a:spcBef>
                <a:spcPts val="0"/>
              </a:spcBef>
              <a:spcAft>
                <a:spcPts val="0"/>
              </a:spcAft>
              <a:buNone/>
            </a:pPr>
            <a:endParaRPr dirty="0"/>
          </a:p>
        </p:txBody>
      </p:sp>
      <p:sp>
        <p:nvSpPr>
          <p:cNvPr id="146" name="Google Shape;14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Source: Adapted from Carlisle and </a:t>
            </a:r>
            <a:r>
              <a:rPr lang="en-US" dirty="0" err="1"/>
              <a:t>Gruby</a:t>
            </a:r>
            <a:r>
              <a:rPr lang="en-US" dirty="0"/>
              <a:t> (2017). https://doi.org/10.1111/psj.12212</a:t>
            </a:r>
          </a:p>
          <a:p>
            <a:pPr marL="0" lvl="0" indent="0" algn="l" rtl="0">
              <a:spcBef>
                <a:spcPts val="0"/>
              </a:spcBef>
              <a:spcAft>
                <a:spcPts val="0"/>
              </a:spcAft>
              <a:buNone/>
            </a:pPr>
            <a:endParaRPr dirty="0"/>
          </a:p>
        </p:txBody>
      </p:sp>
      <p:sp>
        <p:nvSpPr>
          <p:cNvPr id="146" name="Google Shape;14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864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Source: Adapted from Carlisle and </a:t>
            </a:r>
            <a:r>
              <a:rPr lang="en-US" dirty="0" err="1"/>
              <a:t>Gruby</a:t>
            </a:r>
            <a:r>
              <a:rPr lang="en-US" dirty="0"/>
              <a:t> (2017). https://doi.org/10.1111/psj.12212</a:t>
            </a:r>
          </a:p>
          <a:p>
            <a:pPr marL="0" lvl="0" indent="0" algn="l" rtl="0">
              <a:spcBef>
                <a:spcPts val="0"/>
              </a:spcBef>
              <a:spcAft>
                <a:spcPts val="0"/>
              </a:spcAft>
              <a:buNone/>
            </a:pPr>
            <a:endParaRPr dirty="0"/>
          </a:p>
        </p:txBody>
      </p:sp>
      <p:sp>
        <p:nvSpPr>
          <p:cNvPr id="146" name="Google Shape;14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2453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b="1" dirty="0" smtClean="0"/>
              <a:t>Sources</a:t>
            </a:r>
            <a:r>
              <a:rPr lang="en-US" b="1" dirty="0"/>
              <a:t>:</a:t>
            </a:r>
            <a:r>
              <a:rPr lang="en-US" dirty="0"/>
              <a:t> </a:t>
            </a:r>
            <a:r>
              <a:rPr lang="en-US" sz="1200" b="0" dirty="0">
                <a:solidFill>
                  <a:schemeClr val="dk1"/>
                </a:solidFill>
                <a:latin typeface="Calibri"/>
                <a:ea typeface="Calibri"/>
                <a:cs typeface="Calibri"/>
                <a:sym typeface="Calibri"/>
              </a:rPr>
              <a:t>Emergence of polycentric climate governance and its future prospects by Jordan et al. (2015). </a:t>
            </a:r>
            <a:r>
              <a:rPr lang="en-US" sz="1200" b="0" i="0" u="none" strike="noStrike" dirty="0">
                <a:solidFill>
                  <a:schemeClr val="dk1"/>
                </a:solidFill>
                <a:latin typeface="Calibri"/>
                <a:ea typeface="Calibri"/>
                <a:cs typeface="Calibri"/>
                <a:sym typeface="Calibri"/>
              </a:rPr>
              <a:t>https://</a:t>
            </a:r>
            <a:r>
              <a:rPr lang="en-US" sz="1200" b="0" i="0" u="none" strike="noStrike" dirty="0" err="1">
                <a:solidFill>
                  <a:schemeClr val="dk1"/>
                </a:solidFill>
                <a:latin typeface="Calibri"/>
                <a:ea typeface="Calibri"/>
                <a:cs typeface="Calibri"/>
                <a:sym typeface="Calibri"/>
              </a:rPr>
              <a:t>doi.org</a:t>
            </a:r>
            <a:r>
              <a:rPr lang="en-US" sz="1200" b="0" i="0" u="none" strike="noStrike" dirty="0">
                <a:solidFill>
                  <a:schemeClr val="dk1"/>
                </a:solidFill>
                <a:latin typeface="Calibri"/>
                <a:ea typeface="Calibri"/>
                <a:cs typeface="Calibri"/>
                <a:sym typeface="Calibri"/>
              </a:rPr>
              <a:t>/10.1038/nclimate2725</a:t>
            </a:r>
            <a:endParaRPr lang="en-US" sz="1200" b="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US" sz="1200" dirty="0">
                <a:solidFill>
                  <a:schemeClr val="dk1"/>
                </a:solidFill>
                <a:latin typeface="Calibri"/>
                <a:ea typeface="Calibri"/>
                <a:cs typeface="Calibri"/>
                <a:sym typeface="Calibri"/>
              </a:rPr>
              <a:t>Advantages of a Polycentric Approach to Climate Change Policy by Cole (2015). </a:t>
            </a:r>
            <a:r>
              <a:rPr lang="en-US" sz="1200" b="0" i="0" u="none" strike="noStrike" dirty="0">
                <a:solidFill>
                  <a:schemeClr val="dk1"/>
                </a:solidFill>
                <a:latin typeface="Calibri"/>
                <a:ea typeface="Calibri"/>
                <a:cs typeface="Calibri"/>
                <a:sym typeface="Calibri"/>
              </a:rPr>
              <a:t>https://</a:t>
            </a:r>
            <a:r>
              <a:rPr lang="en-US" sz="1200" b="0" i="0" u="none" strike="noStrike" dirty="0" err="1">
                <a:solidFill>
                  <a:schemeClr val="dk1"/>
                </a:solidFill>
                <a:latin typeface="Calibri"/>
                <a:ea typeface="Calibri"/>
                <a:cs typeface="Calibri"/>
                <a:sym typeface="Calibri"/>
              </a:rPr>
              <a:t>doi.org</a:t>
            </a:r>
            <a:r>
              <a:rPr lang="en-US" sz="1200" b="0" i="0" u="none" strike="noStrike" dirty="0">
                <a:solidFill>
                  <a:schemeClr val="dk1"/>
                </a:solidFill>
                <a:latin typeface="Calibri"/>
                <a:ea typeface="Calibri"/>
                <a:cs typeface="Calibri"/>
                <a:sym typeface="Calibri"/>
              </a:rPr>
              <a:t>/10.1038/nclimate2490</a:t>
            </a:r>
            <a:endParaRPr lang="en-US" sz="1200" b="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167" name="Google Shape;16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7138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b="0" dirty="0"/>
              <a:t>Ask students to contribute specific knowledge of local, multiple stakeholder forms of governance to improve sustainability in their region.</a:t>
            </a:r>
            <a:endParaRPr lang="en-US" dirty="0"/>
          </a:p>
          <a:p>
            <a:pPr marL="0" marR="0" lvl="0" indent="0" algn="l" rtl="0">
              <a:lnSpc>
                <a:spcPct val="100000"/>
              </a:lnSpc>
              <a:spcBef>
                <a:spcPts val="0"/>
              </a:spcBef>
              <a:spcAft>
                <a:spcPts val="0"/>
              </a:spcAft>
              <a:buClr>
                <a:schemeClr val="dk1"/>
              </a:buClr>
              <a:buSzPts val="1800"/>
              <a:buFont typeface="Calibri"/>
              <a:buNone/>
            </a:pPr>
            <a:endParaRPr lang="en-US" b="1" dirty="0"/>
          </a:p>
          <a:p>
            <a:pPr marL="0" marR="0" lvl="0" indent="0" algn="l" rtl="0">
              <a:lnSpc>
                <a:spcPct val="100000"/>
              </a:lnSpc>
              <a:spcBef>
                <a:spcPts val="0"/>
              </a:spcBef>
              <a:spcAft>
                <a:spcPts val="0"/>
              </a:spcAft>
              <a:buClr>
                <a:schemeClr val="dk1"/>
              </a:buClr>
              <a:buSzPts val="1800"/>
              <a:buFont typeface="Calibri"/>
              <a:buNone/>
            </a:pPr>
            <a:r>
              <a:rPr lang="en-US" b="1" dirty="0"/>
              <a:t>Sources:</a:t>
            </a:r>
            <a:r>
              <a:rPr lang="en-US" dirty="0"/>
              <a:t> </a:t>
            </a:r>
            <a:r>
              <a:rPr lang="en-US" sz="1200" b="0" dirty="0">
                <a:solidFill>
                  <a:schemeClr val="dk1"/>
                </a:solidFill>
                <a:latin typeface="Calibri"/>
                <a:ea typeface="Calibri"/>
                <a:cs typeface="Calibri"/>
                <a:sym typeface="Calibri"/>
              </a:rPr>
              <a:t>Emergence of polycentric climate governance and its future prospects by Jordan et al. (2015). </a:t>
            </a:r>
            <a:r>
              <a:rPr lang="en-US" sz="1200" b="0" i="0" u="none" strike="noStrike" dirty="0">
                <a:solidFill>
                  <a:schemeClr val="dk1"/>
                </a:solidFill>
                <a:latin typeface="Calibri"/>
                <a:ea typeface="Calibri"/>
                <a:cs typeface="Calibri"/>
                <a:sym typeface="Calibri"/>
              </a:rPr>
              <a:t>https://</a:t>
            </a:r>
            <a:r>
              <a:rPr lang="en-US" sz="1200" b="0" i="0" u="none" strike="noStrike" dirty="0" err="1">
                <a:solidFill>
                  <a:schemeClr val="dk1"/>
                </a:solidFill>
                <a:latin typeface="Calibri"/>
                <a:ea typeface="Calibri"/>
                <a:cs typeface="Calibri"/>
                <a:sym typeface="Calibri"/>
              </a:rPr>
              <a:t>doi.org</a:t>
            </a:r>
            <a:r>
              <a:rPr lang="en-US" sz="1200" b="0" i="0" u="none" strike="noStrike" dirty="0">
                <a:solidFill>
                  <a:schemeClr val="dk1"/>
                </a:solidFill>
                <a:latin typeface="Calibri"/>
                <a:ea typeface="Calibri"/>
                <a:cs typeface="Calibri"/>
                <a:sym typeface="Calibri"/>
              </a:rPr>
              <a:t>/10.1038/nclimate2725</a:t>
            </a:r>
            <a:endParaRPr lang="en-US" sz="1200" b="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US" sz="1200" dirty="0">
                <a:solidFill>
                  <a:schemeClr val="dk1"/>
                </a:solidFill>
                <a:latin typeface="Calibri"/>
                <a:ea typeface="Calibri"/>
                <a:cs typeface="Calibri"/>
                <a:sym typeface="Calibri"/>
              </a:rPr>
              <a:t>Advantages of a Polycentric Approach to Climate Change Policy by Cole (2015). </a:t>
            </a:r>
            <a:r>
              <a:rPr lang="en-US" sz="1200" b="0" i="0" u="none" strike="noStrike" dirty="0">
                <a:solidFill>
                  <a:schemeClr val="dk1"/>
                </a:solidFill>
                <a:latin typeface="Calibri"/>
                <a:ea typeface="Calibri"/>
                <a:cs typeface="Calibri"/>
                <a:sym typeface="Calibri"/>
              </a:rPr>
              <a:t>https://</a:t>
            </a:r>
            <a:r>
              <a:rPr lang="en-US" sz="1200" b="0" i="0" u="none" strike="noStrike" dirty="0" err="1">
                <a:solidFill>
                  <a:schemeClr val="dk1"/>
                </a:solidFill>
                <a:latin typeface="Calibri"/>
                <a:ea typeface="Calibri"/>
                <a:cs typeface="Calibri"/>
                <a:sym typeface="Calibri"/>
              </a:rPr>
              <a:t>doi.org</a:t>
            </a:r>
            <a:r>
              <a:rPr lang="en-US" sz="1200" b="0" i="0" u="none" strike="noStrike" dirty="0">
                <a:solidFill>
                  <a:schemeClr val="dk1"/>
                </a:solidFill>
                <a:latin typeface="Calibri"/>
                <a:ea typeface="Calibri"/>
                <a:cs typeface="Calibri"/>
                <a:sym typeface="Calibri"/>
              </a:rPr>
              <a:t>/10.1038/nclimate2490</a:t>
            </a:r>
            <a:endParaRPr lang="en-US" sz="1200" b="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146" name="Google Shape;14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7360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79960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9768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45273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859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4264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04120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20885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4822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42136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49372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7810509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9475966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90" name="Google Shape;90;p1"/>
          <p:cNvSpPr txBox="1">
            <a:spLocks noGrp="1"/>
          </p:cNvSpPr>
          <p:nvPr>
            <p:ph type="ctrTitle"/>
          </p:nvPr>
        </p:nvSpPr>
        <p:spPr>
          <a:xfrm>
            <a:off x="755903" y="3399769"/>
            <a:ext cx="10640754" cy="77584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dirty="0"/>
              <a:t>Governance Theory Part 1:</a:t>
            </a:r>
            <a:endParaRPr dirty="0"/>
          </a:p>
        </p:txBody>
      </p:sp>
      <p:sp>
        <p:nvSpPr>
          <p:cNvPr id="91" name="Google Shape;91;p1"/>
          <p:cNvSpPr txBox="1">
            <a:spLocks noGrp="1"/>
          </p:cNvSpPr>
          <p:nvPr>
            <p:ph type="subTitle" idx="1"/>
          </p:nvPr>
        </p:nvSpPr>
        <p:spPr>
          <a:xfrm>
            <a:off x="1514121" y="4171528"/>
            <a:ext cx="9163757" cy="45044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000"/>
              <a:buNone/>
            </a:pPr>
            <a:r>
              <a:rPr lang="en-US" sz="2000" dirty="0"/>
              <a:t>Revising the Tragedy of the Commons</a:t>
            </a:r>
            <a:endParaRPr dirty="0"/>
          </a:p>
        </p:txBody>
      </p:sp>
      <p:sp>
        <p:nvSpPr>
          <p:cNvPr id="103" name="Google Shape;103;p1"/>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9/21/22</a:t>
            </a:r>
            <a:endParaRPr/>
          </a:p>
        </p:txBody>
      </p:sp>
      <p:grpSp>
        <p:nvGrpSpPr>
          <p:cNvPr id="92" name="Google Shape;92;p1"/>
          <p:cNvGrpSpPr/>
          <p:nvPr/>
        </p:nvGrpSpPr>
        <p:grpSpPr>
          <a:xfrm flipH="1">
            <a:off x="9676747" y="0"/>
            <a:ext cx="2514948" cy="2174333"/>
            <a:chOff x="-305" y="-4155"/>
            <a:chExt cx="2514948" cy="2174333"/>
          </a:xfrm>
        </p:grpSpPr>
        <p:sp>
          <p:nvSpPr>
            <p:cNvPr id="93" name="Google Shape;93;p1"/>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96" name="Google Shape;96;p1"/>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97" name="Google Shape;97;p1" descr="A picture containing text, clipart&#10;&#10;Description automatically generated"/>
          <p:cNvPicPr preferRelativeResize="0"/>
          <p:nvPr/>
        </p:nvPicPr>
        <p:blipFill rotWithShape="1">
          <a:blip r:embed="rId3">
            <a:alphaModFix/>
          </a:blip>
          <a:srcRect/>
          <a:stretch/>
        </p:blipFill>
        <p:spPr>
          <a:xfrm>
            <a:off x="402723" y="539346"/>
            <a:ext cx="3421356" cy="1248796"/>
          </a:xfrm>
          <a:prstGeom prst="rect">
            <a:avLst/>
          </a:prstGeom>
          <a:noFill/>
          <a:ln>
            <a:noFill/>
          </a:ln>
        </p:spPr>
      </p:pic>
      <p:grpSp>
        <p:nvGrpSpPr>
          <p:cNvPr id="98" name="Google Shape;98;p1"/>
          <p:cNvGrpSpPr/>
          <p:nvPr/>
        </p:nvGrpSpPr>
        <p:grpSpPr>
          <a:xfrm rot="10800000" flipH="1">
            <a:off x="-305" y="4322879"/>
            <a:ext cx="3378428" cy="2535121"/>
            <a:chOff x="-305" y="-1"/>
            <a:chExt cx="3832880" cy="2876136"/>
          </a:xfrm>
        </p:grpSpPr>
        <p:sp>
          <p:nvSpPr>
            <p:cNvPr id="99" name="Google Shape;99;p1"/>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 name="Google Shape;100;p1"/>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1" name="Google Shape;101;p1"/>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 name="Google Shape;102;p1"/>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 name="Google Shape;91;p1">
            <a:extLst>
              <a:ext uri="{FF2B5EF4-FFF2-40B4-BE49-F238E27FC236}">
                <a16:creationId xmlns:a16="http://schemas.microsoft.com/office/drawing/2014/main" id="{3034AC94-6FBA-B68F-18CE-9F32451A9D3A}"/>
              </a:ext>
            </a:extLst>
          </p:cNvPr>
          <p:cNvSpPr txBox="1">
            <a:spLocks/>
          </p:cNvSpPr>
          <p:nvPr/>
        </p:nvSpPr>
        <p:spPr>
          <a:xfrm>
            <a:off x="1494401" y="4678610"/>
            <a:ext cx="9163757" cy="450447"/>
          </a:xfrm>
          <a:prstGeom prst="rect">
            <a:avLst/>
          </a:prstGeom>
          <a:noFill/>
          <a:ln>
            <a:noFill/>
          </a:ln>
        </p:spPr>
        <p:txBody>
          <a:bodyPr spcFirstLastPara="1" vert="horz" wrap="square" lIns="91425" tIns="45700" rIns="91425" bIns="4570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buClr>
                <a:schemeClr val="dk1"/>
              </a:buClr>
              <a:buSzPts val="2000"/>
            </a:pPr>
            <a:r>
              <a:rPr lang="en-US" sz="2000" dirty="0"/>
              <a:t>By: Heidi Scott, SESYNC</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9"/>
        <p:cNvGrpSpPr/>
        <p:nvPr/>
      </p:nvGrpSpPr>
      <p:grpSpPr>
        <a:xfrm>
          <a:off x="0" y="0"/>
          <a:ext cx="0" cy="0"/>
          <a:chOff x="0" y="0"/>
          <a:chExt cx="0" cy="0"/>
        </a:xfrm>
      </p:grpSpPr>
      <p:sp useBgFill="1">
        <p:nvSpPr>
          <p:cNvPr id="125" name="Rectangle 119">
            <a:extLst>
              <a:ext uri="{FF2B5EF4-FFF2-40B4-BE49-F238E27FC236}">
                <a16:creationId xmlns:a16="http://schemas.microsoft.com/office/drawing/2014/main" id="{B43B9CA2-4B31-4ACD-9A9F-B8E6C64203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4" name="Google Shape;114;p2"/>
          <p:cNvPicPr preferRelativeResize="0"/>
          <p:nvPr/>
        </p:nvPicPr>
        <p:blipFill rotWithShape="1">
          <a:blip r:embed="rId3"/>
          <a:srcRect t="30983" r="2" b="3080"/>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p:spPr>
      </p:pic>
      <p:pic>
        <p:nvPicPr>
          <p:cNvPr id="113" name="Google Shape;113;p2"/>
          <p:cNvPicPr preferRelativeResize="0"/>
          <p:nvPr/>
        </p:nvPicPr>
        <p:blipFill rotWithShape="1">
          <a:blip r:embed="rId4"/>
          <a:srcRect r="9205" b="4"/>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a:noFill/>
        </p:spPr>
      </p:pic>
      <p:pic>
        <p:nvPicPr>
          <p:cNvPr id="115" name="Google Shape;115;p2"/>
          <p:cNvPicPr preferRelativeResize="0"/>
          <p:nvPr/>
        </p:nvPicPr>
        <p:blipFill rotWithShape="1">
          <a:blip r:embed="rId5"/>
          <a:srcRect l="44247" r="33556"/>
          <a:stretch/>
        </p:blipFill>
        <p:spPr>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a:noFill/>
        </p:spPr>
      </p:pic>
      <p:sp useBgFill="1">
        <p:nvSpPr>
          <p:cNvPr id="127" name="Freeform: Shape 121">
            <a:extLst>
              <a:ext uri="{FF2B5EF4-FFF2-40B4-BE49-F238E27FC236}">
                <a16:creationId xmlns:a16="http://schemas.microsoft.com/office/drawing/2014/main" id="{33F94DB1-BC5D-454D-845C-7BA3A1F469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4" name="Freeform: Shape 123">
            <a:extLst>
              <a:ext uri="{FF2B5EF4-FFF2-40B4-BE49-F238E27FC236}">
                <a16:creationId xmlns:a16="http://schemas.microsoft.com/office/drawing/2014/main" id="{5676B86F-860B-4586-BCAA-C0650C09B7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Google Shape;110;p2"/>
          <p:cNvSpPr txBox="1">
            <a:spLocks noGrp="1"/>
          </p:cNvSpPr>
          <p:nvPr>
            <p:ph type="title"/>
          </p:nvPr>
        </p:nvSpPr>
        <p:spPr>
          <a:xfrm>
            <a:off x="448056" y="685800"/>
            <a:ext cx="4922338" cy="13255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400"/>
              <a:buFont typeface="Calibri"/>
              <a:buNone/>
            </a:pPr>
            <a:r>
              <a:rPr lang="en-US" sz="3400" dirty="0"/>
              <a:t>The Birth of a Paradigm </a:t>
            </a:r>
          </a:p>
        </p:txBody>
      </p:sp>
      <p:sp>
        <p:nvSpPr>
          <p:cNvPr id="126" name="Rectangle 125">
            <a:extLst>
              <a:ext uri="{FF2B5EF4-FFF2-40B4-BE49-F238E27FC236}">
                <a16:creationId xmlns:a16="http://schemas.microsoft.com/office/drawing/2014/main" id="{8C818ED5-2F56-4171-9445-3AA4F44623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rgbClr val="529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Rectangle 127">
            <a:extLst>
              <a:ext uri="{FF2B5EF4-FFF2-40B4-BE49-F238E27FC236}">
                <a16:creationId xmlns:a16="http://schemas.microsoft.com/office/drawing/2014/main" id="{DE74FCE8-866C-4AFA-B45C-FACE2A6094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Google Shape;111;p2"/>
          <p:cNvSpPr txBox="1">
            <a:spLocks noGrp="1"/>
          </p:cNvSpPr>
          <p:nvPr>
            <p:ph idx="1"/>
          </p:nvPr>
        </p:nvSpPr>
        <p:spPr>
          <a:xfrm>
            <a:off x="448056" y="2514600"/>
            <a:ext cx="4922338" cy="3666744"/>
          </a:xfrm>
          <a:prstGeom prst="rect">
            <a:avLst/>
          </a:prstGeom>
        </p:spPr>
        <p:txBody>
          <a:bodyPr spcFirstLastPara="1" lIns="91425" tIns="45700" rIns="91425" bIns="45700" anchorCtr="0">
            <a:normAutofit/>
          </a:bodyPr>
          <a:lstStyle/>
          <a:p>
            <a:pPr marL="228600" lvl="0" indent="-228600" rtl="0">
              <a:spcBef>
                <a:spcPts val="0"/>
              </a:spcBef>
              <a:spcAft>
                <a:spcPts val="0"/>
              </a:spcAft>
              <a:buClr>
                <a:schemeClr val="dk1"/>
              </a:buClr>
              <a:buSzPts val="2800"/>
              <a:buChar char="•"/>
            </a:pPr>
            <a:r>
              <a:rPr lang="en-US" sz="1900" dirty="0"/>
              <a:t>Garrett Hardin’s paradigm: Any common-pool resource will be depleted in time unless it’s privatized or subject to government regulation. </a:t>
            </a:r>
          </a:p>
          <a:p>
            <a:pPr marL="228600" lvl="0" indent="-228600" rtl="0">
              <a:spcBef>
                <a:spcPts val="1000"/>
              </a:spcBef>
              <a:spcAft>
                <a:spcPts val="0"/>
              </a:spcAft>
              <a:buClr>
                <a:schemeClr val="dk1"/>
              </a:buClr>
              <a:buSzPts val="2800"/>
              <a:buChar char="•"/>
            </a:pPr>
            <a:r>
              <a:rPr lang="en-US" sz="1900" dirty="0"/>
              <a:t>English Commons grazing lands were overgrazed as every individual increased their private benefit by using public lands for fodder. </a:t>
            </a:r>
          </a:p>
          <a:p>
            <a:pPr marL="228600" lvl="0" indent="-228600" rtl="0">
              <a:spcBef>
                <a:spcPts val="1000"/>
              </a:spcBef>
              <a:spcAft>
                <a:spcPts val="0"/>
              </a:spcAft>
              <a:buClr>
                <a:schemeClr val="dk1"/>
              </a:buClr>
              <a:buSzPts val="2800"/>
              <a:buChar char="•"/>
            </a:pPr>
            <a:r>
              <a:rPr lang="en-US" sz="1900" dirty="0"/>
              <a:t>Overgrazing led to ecosystem collapse and loss of the common resource. </a:t>
            </a:r>
          </a:p>
          <a:p>
            <a:pPr marL="228600" lvl="0" indent="-228600" rtl="0">
              <a:spcBef>
                <a:spcPts val="1000"/>
              </a:spcBef>
              <a:spcAft>
                <a:spcPts val="0"/>
              </a:spcAft>
              <a:buClr>
                <a:schemeClr val="dk1"/>
              </a:buClr>
              <a:buSzPts val="2800"/>
              <a:buChar char="•"/>
            </a:pPr>
            <a:r>
              <a:rPr lang="en-US" sz="1900" dirty="0"/>
              <a:t>This idea extends to global commons like air and water. </a:t>
            </a:r>
          </a:p>
          <a:p>
            <a:pPr marL="228600" lvl="0" indent="-50800" rtl="0">
              <a:spcBef>
                <a:spcPts val="1000"/>
              </a:spcBef>
              <a:spcAft>
                <a:spcPts val="0"/>
              </a:spcAft>
              <a:buClr>
                <a:schemeClr val="dk1"/>
              </a:buClr>
              <a:buSzPts val="2800"/>
              <a:buNone/>
            </a:pPr>
            <a:endParaRPr lang="en-US" sz="1900" dirty="0"/>
          </a:p>
          <a:p>
            <a:pPr marL="228600" lvl="0" indent="-50800" rtl="0">
              <a:spcBef>
                <a:spcPts val="1000"/>
              </a:spcBef>
              <a:spcAft>
                <a:spcPts val="0"/>
              </a:spcAft>
              <a:buClr>
                <a:schemeClr val="dk1"/>
              </a:buClr>
              <a:buSzPts val="2800"/>
              <a:buNone/>
            </a:pPr>
            <a:endParaRPr lang="en-US" sz="1900" dirty="0"/>
          </a:p>
        </p:txBody>
      </p:sp>
      <p:sp>
        <p:nvSpPr>
          <p:cNvPr id="112" name="Google Shape;112;p2"/>
          <p:cNvSpPr txBox="1">
            <a:spLocks noGrp="1"/>
          </p:cNvSpPr>
          <p:nvPr>
            <p:ph type="sldNum" sz="quarter" idx="12"/>
          </p:nvPr>
        </p:nvSpPr>
        <p:spPr>
          <a:xfrm>
            <a:off x="10196622" y="6356350"/>
            <a:ext cx="1547321" cy="365125"/>
          </a:xfrm>
          <a:prstGeom prst="rect">
            <a:avLst/>
          </a:prstGeom>
        </p:spPr>
        <p:txBody>
          <a:bodyPr spcFirstLastPara="1" lIns="91425" tIns="45700" rIns="91425" bIns="45700" anchorCtr="0">
            <a:normAutofit/>
          </a:bodyPr>
          <a:lstStyle/>
          <a:p>
            <a:pPr marL="0" lvl="0" indent="0" rtl="0">
              <a:spcBef>
                <a:spcPts val="0"/>
              </a:spcBef>
              <a:spcAft>
                <a:spcPts val="600"/>
              </a:spcAft>
              <a:buNone/>
            </a:pPr>
            <a:fld id="{00000000-1234-1234-1234-123412341234}" type="slidenum">
              <a:rPr lang="en-US">
                <a:solidFill>
                  <a:schemeClr val="bg1"/>
                </a:solidFill>
              </a:rPr>
              <a:pPr marL="0" lvl="0" indent="0" rtl="0">
                <a:spcBef>
                  <a:spcPts val="0"/>
                </a:spcBef>
                <a:spcAft>
                  <a:spcPts val="600"/>
                </a:spcAft>
                <a:buNone/>
              </a:pPr>
              <a:t>1</a:t>
            </a:fld>
            <a:endParaRPr 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Google Shape;130;p4"/>
          <p:cNvSpPr/>
          <p:nvPr/>
        </p:nvSpPr>
        <p:spPr>
          <a:xfrm>
            <a:off x="3049"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1" name="Google Shape;131;p4"/>
          <p:cNvPicPr preferRelativeResize="0"/>
          <p:nvPr/>
        </p:nvPicPr>
        <p:blipFill rotWithShape="1">
          <a:blip r:embed="rId3">
            <a:alphaModFix/>
          </a:blip>
          <a:srcRect l="6236"/>
          <a:stretch/>
        </p:blipFill>
        <p:spPr>
          <a:xfrm>
            <a:off x="2522356" y="10"/>
            <a:ext cx="9669642" cy="6857990"/>
          </a:xfrm>
          <a:prstGeom prst="rect">
            <a:avLst/>
          </a:prstGeom>
          <a:noFill/>
          <a:ln>
            <a:noFill/>
          </a:ln>
        </p:spPr>
      </p:pic>
      <p:sp>
        <p:nvSpPr>
          <p:cNvPr id="132" name="Google Shape;132;p4"/>
          <p:cNvSpPr/>
          <p:nvPr/>
        </p:nvSpPr>
        <p:spPr>
          <a:xfrm>
            <a:off x="-1" y="0"/>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3" name="Google Shape;133;p4"/>
          <p:cNvSpPr txBox="1">
            <a:spLocks noGrp="1"/>
          </p:cNvSpPr>
          <p:nvPr>
            <p:ph type="title"/>
          </p:nvPr>
        </p:nvSpPr>
        <p:spPr>
          <a:xfrm>
            <a:off x="-4" y="174547"/>
            <a:ext cx="4470779" cy="189991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dirty="0"/>
              <a:t>Cultural Implications of the Theory</a:t>
            </a:r>
            <a:endParaRPr dirty="0"/>
          </a:p>
        </p:txBody>
      </p:sp>
      <p:sp>
        <p:nvSpPr>
          <p:cNvPr id="134" name="Google Shape;134;p4"/>
          <p:cNvSpPr txBox="1">
            <a:spLocks noGrp="1"/>
          </p:cNvSpPr>
          <p:nvPr>
            <p:ph idx="1"/>
          </p:nvPr>
        </p:nvSpPr>
        <p:spPr>
          <a:xfrm>
            <a:off x="100209" y="2074459"/>
            <a:ext cx="4371584" cy="464701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dirty="0"/>
              <a:t>Hardin’s 1960s era theory presents a tragic narrative that humans are individualistic, myopic, and selfish.</a:t>
            </a:r>
            <a:endParaRPr dirty="0"/>
          </a:p>
          <a:p>
            <a:pPr marL="228600" lvl="0" indent="-228600" algn="l" rtl="0">
              <a:lnSpc>
                <a:spcPct val="90000"/>
              </a:lnSpc>
              <a:spcBef>
                <a:spcPts val="1000"/>
              </a:spcBef>
              <a:spcAft>
                <a:spcPts val="0"/>
              </a:spcAft>
              <a:buClr>
                <a:schemeClr val="dk1"/>
              </a:buClr>
              <a:buSzPts val="2400"/>
              <a:buChar char="•"/>
            </a:pPr>
            <a:r>
              <a:rPr lang="en-US" sz="2400" dirty="0"/>
              <a:t>Hardin and Paul Ehrlich viewed the growth of human populations as a threat to be avoided by regulating reproduction, including one-child limits and sterilization. (</a:t>
            </a:r>
            <a:r>
              <a:rPr lang="en-US" sz="2400" dirty="0" err="1"/>
              <a:t>Nordman</a:t>
            </a:r>
            <a:r>
              <a:rPr lang="en-US" sz="2400" dirty="0"/>
              <a:t>, 7)</a:t>
            </a:r>
            <a:endParaRPr dirty="0"/>
          </a:p>
          <a:p>
            <a:pPr marL="228600" lvl="0" indent="-228600" algn="l" rtl="0">
              <a:lnSpc>
                <a:spcPct val="90000"/>
              </a:lnSpc>
              <a:spcBef>
                <a:spcPts val="1000"/>
              </a:spcBef>
              <a:spcAft>
                <a:spcPts val="0"/>
              </a:spcAft>
              <a:buClr>
                <a:schemeClr val="dk1"/>
              </a:buClr>
              <a:buSzPts val="2400"/>
              <a:buChar char="•"/>
            </a:pPr>
            <a:r>
              <a:rPr lang="en-US" sz="2400" dirty="0"/>
              <a:t>This paradigm is often still taken as truth.</a:t>
            </a:r>
            <a:endParaRPr dirty="0"/>
          </a:p>
          <a:p>
            <a:pPr marL="228600" lvl="0" indent="-107950" algn="l" rtl="0">
              <a:lnSpc>
                <a:spcPct val="90000"/>
              </a:lnSpc>
              <a:spcBef>
                <a:spcPts val="1000"/>
              </a:spcBef>
              <a:spcAft>
                <a:spcPts val="0"/>
              </a:spcAft>
              <a:buClr>
                <a:schemeClr val="dk1"/>
              </a:buClr>
              <a:buSzPts val="1900"/>
              <a:buNone/>
            </a:pPr>
            <a:endParaRPr sz="1900" dirty="0"/>
          </a:p>
        </p:txBody>
      </p:sp>
      <p:sp>
        <p:nvSpPr>
          <p:cNvPr id="135" name="Google Shape;135;p4"/>
          <p:cNvSpPr txBox="1">
            <a:spLocks noGrp="1"/>
          </p:cNvSpPr>
          <p:nvPr>
            <p:ph type="sldNum" sz="quarter"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solidFill>
                  <a:srgbClr val="FFFFFF"/>
                </a:solidFill>
              </a:rPr>
              <a:t>2</a:t>
            </a:fld>
            <a:endParaRPr>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
        <p:nvSpPr>
          <p:cNvPr id="141" name="Google Shape;141;p5"/>
          <p:cNvSpPr txBox="1">
            <a:spLocks noGrp="1"/>
          </p:cNvSpPr>
          <p:nvPr>
            <p:ph type="title"/>
          </p:nvPr>
        </p:nvSpPr>
        <p:spPr>
          <a:xfrm>
            <a:off x="2133600" y="365125"/>
            <a:ext cx="9220200" cy="128111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dirty="0"/>
              <a:t>Preservation of Common Pool Resources</a:t>
            </a:r>
          </a:p>
        </p:txBody>
      </p:sp>
      <p:sp>
        <p:nvSpPr>
          <p:cNvPr id="143" name="Google Shape;143;p5"/>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mtClean="0"/>
              <a:t>3</a:t>
            </a:fld>
            <a:endParaRPr lang="en-US"/>
          </a:p>
        </p:txBody>
      </p:sp>
      <p:sp>
        <p:nvSpPr>
          <p:cNvPr id="12" name="Rectangle 11"/>
          <p:cNvSpPr/>
          <p:nvPr/>
        </p:nvSpPr>
        <p:spPr>
          <a:xfrm>
            <a:off x="647700" y="1725227"/>
            <a:ext cx="6096000" cy="2657266"/>
          </a:xfrm>
          <a:prstGeom prst="rect">
            <a:avLst/>
          </a:prstGeom>
        </p:spPr>
        <p:txBody>
          <a:bodyPr>
            <a:spAutoFit/>
          </a:bodyPr>
          <a:lstStyle/>
          <a:p>
            <a:pPr>
              <a:lnSpc>
                <a:spcPct val="107000"/>
              </a:lnSpc>
              <a:spcAft>
                <a:spcPts val="800"/>
              </a:spcAft>
            </a:pPr>
            <a:r>
              <a:rPr lang="en-US" sz="2150" b="1" dirty="0">
                <a:latin typeface="Calibri" panose="020F0502020204030204" pitchFamily="34" charset="0"/>
                <a:ea typeface="Calibri" panose="020F0502020204030204" pitchFamily="34" charset="0"/>
                <a:cs typeface="Times New Roman" panose="02020603050405020304" pitchFamily="18" charset="0"/>
              </a:rPr>
              <a:t>Counter-examples </a:t>
            </a:r>
            <a:r>
              <a:rPr lang="en-US" sz="2150" dirty="0">
                <a:latin typeface="Calibri" panose="020F0502020204030204" pitchFamily="34" charset="0"/>
                <a:ea typeface="Calibri" panose="020F0502020204030204" pitchFamily="34" charset="0"/>
                <a:cs typeface="Times New Roman" panose="02020603050405020304" pitchFamily="18" charset="0"/>
              </a:rPr>
              <a:t>of collective and egalitarian governance structures: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150" dirty="0">
                <a:latin typeface="Calibri" panose="020F0502020204030204" pitchFamily="34" charset="0"/>
                <a:ea typeface="Calibri" panose="020F0502020204030204" pitchFamily="34" charset="0"/>
                <a:cs typeface="Times New Roman" panose="02020603050405020304" pitchFamily="18" charset="0"/>
              </a:rPr>
              <a:t>Taxi drivers in Nairobi, Kenya, developed a collective where drivers set price limits and share access to customers around shopping malls, to preserve a limited resource and guarantee that members would have work (</a:t>
            </a:r>
            <a:r>
              <a:rPr lang="en-US" sz="2150" dirty="0" err="1">
                <a:latin typeface="Calibri" panose="020F0502020204030204" pitchFamily="34" charset="0"/>
                <a:ea typeface="Calibri" panose="020F0502020204030204" pitchFamily="34" charset="0"/>
                <a:cs typeface="Times New Roman" panose="02020603050405020304" pitchFamily="18" charset="0"/>
              </a:rPr>
              <a:t>Nordman</a:t>
            </a:r>
            <a:r>
              <a:rPr lang="en-US" sz="2150" dirty="0">
                <a:latin typeface="Calibri" panose="020F0502020204030204" pitchFamily="34" charset="0"/>
                <a:ea typeface="Calibri" panose="020F0502020204030204" pitchFamily="34" charset="0"/>
                <a:cs typeface="Times New Roman" panose="02020603050405020304" pitchFamily="18" charset="0"/>
              </a:rPr>
              <a:t> 2). </a:t>
            </a:r>
          </a:p>
        </p:txBody>
      </p:sp>
      <p:pic>
        <p:nvPicPr>
          <p:cNvPr id="13" name="Picture 12"/>
          <p:cNvPicPr>
            <a:picLocks noChangeAspect="1"/>
          </p:cNvPicPr>
          <p:nvPr/>
        </p:nvPicPr>
        <p:blipFill>
          <a:blip r:embed="rId4"/>
          <a:stretch>
            <a:fillRect/>
          </a:stretch>
        </p:blipFill>
        <p:spPr>
          <a:xfrm>
            <a:off x="6853547" y="1379038"/>
            <a:ext cx="5017845" cy="2831741"/>
          </a:xfrm>
          <a:prstGeom prst="rect">
            <a:avLst/>
          </a:prstGeom>
        </p:spPr>
      </p:pic>
      <p:sp>
        <p:nvSpPr>
          <p:cNvPr id="2" name="TextBox 1">
            <a:extLst>
              <a:ext uri="{FF2B5EF4-FFF2-40B4-BE49-F238E27FC236}">
                <a16:creationId xmlns:a16="http://schemas.microsoft.com/office/drawing/2014/main" id="{E2235DD7-40E4-112B-220D-49991D65B5CB}"/>
              </a:ext>
            </a:extLst>
          </p:cNvPr>
          <p:cNvSpPr txBox="1"/>
          <p:nvPr/>
        </p:nvSpPr>
        <p:spPr>
          <a:xfrm>
            <a:off x="647700" y="4382493"/>
            <a:ext cx="11104589" cy="2801151"/>
          </a:xfrm>
          <a:prstGeom prst="rect">
            <a:avLst/>
          </a:prstGeom>
          <a:noFill/>
        </p:spPr>
        <p:txBody>
          <a:bodyPr wrap="square" rtlCol="0">
            <a:spAutoFit/>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150" dirty="0">
                <a:latin typeface="Calibri" panose="020F0502020204030204" pitchFamily="34" charset="0"/>
                <a:ea typeface="Calibri" panose="020F0502020204030204" pitchFamily="34" charset="0"/>
                <a:cs typeface="Times New Roman" panose="02020603050405020304" pitchFamily="18" charset="0"/>
              </a:rPr>
              <a:t>In 1946, the West Basin Water Association (WBWA) formed in Los Angeles. </a:t>
            </a:r>
          </a:p>
          <a:p>
            <a:pPr marL="800100" lvl="1" indent="-342900">
              <a:lnSpc>
                <a:spcPct val="107000"/>
              </a:lnSpc>
              <a:spcAft>
                <a:spcPts val="800"/>
              </a:spcAft>
              <a:buFont typeface="Arial" panose="020B0604020202020204" pitchFamily="34" charset="0"/>
              <a:buChar char="•"/>
              <a:tabLst>
                <a:tab pos="457200" algn="l"/>
              </a:tabLst>
            </a:pPr>
            <a:r>
              <a:rPr lang="en-US" sz="2150" dirty="0">
                <a:latin typeface="Calibri" panose="020F0502020204030204" pitchFamily="34" charset="0"/>
                <a:ea typeface="Calibri" panose="020F0502020204030204" pitchFamily="34" charset="0"/>
                <a:cs typeface="Times New Roman" panose="02020603050405020304" pitchFamily="18" charset="0"/>
              </a:rPr>
              <a:t>The WBWA operated independently from top-down court decisions on groundwater pumping by collectively agreeing to allocate water access proportionately among its members.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150" dirty="0">
                <a:latin typeface="Calibri" panose="020F0502020204030204" pitchFamily="34" charset="0"/>
                <a:ea typeface="Calibri" panose="020F0502020204030204" pitchFamily="34" charset="0"/>
                <a:cs typeface="Times New Roman" panose="02020603050405020304" pitchFamily="18" charset="0"/>
              </a:rPr>
              <a:t>Public entrepreneurship: agencies collectively solve regional problems that an individual or remote agency like the federal government would be unable to regulate (</a:t>
            </a:r>
            <a:r>
              <a:rPr lang="en-US" sz="2150" dirty="0" err="1">
                <a:latin typeface="Calibri" panose="020F0502020204030204" pitchFamily="34" charset="0"/>
                <a:ea typeface="Calibri" panose="020F0502020204030204" pitchFamily="34" charset="0"/>
                <a:cs typeface="Times New Roman" panose="02020603050405020304" pitchFamily="18" charset="0"/>
              </a:rPr>
              <a:t>Nordman</a:t>
            </a:r>
            <a:r>
              <a:rPr lang="en-US" sz="2150" dirty="0">
                <a:latin typeface="Calibri" panose="020F0502020204030204" pitchFamily="34" charset="0"/>
                <a:ea typeface="Calibri" panose="020F0502020204030204" pitchFamily="34" charset="0"/>
                <a:cs typeface="Times New Roman" panose="02020603050405020304" pitchFamily="18" charset="0"/>
              </a:rPr>
              <a:t> 27).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7"/>
        <p:cNvGrpSpPr/>
        <p:nvPr/>
      </p:nvGrpSpPr>
      <p:grpSpPr>
        <a:xfrm>
          <a:off x="0" y="0"/>
          <a:ext cx="0" cy="0"/>
          <a:chOff x="0" y="0"/>
          <a:chExt cx="0" cy="0"/>
        </a:xfrm>
      </p:grpSpPr>
      <p:sp>
        <p:nvSpPr>
          <p:cNvPr id="148" name="Google Shape;148;p6"/>
          <p:cNvSpPr txBox="1">
            <a:spLocks noGrp="1"/>
          </p:cNvSpPr>
          <p:nvPr>
            <p:ph type="title"/>
          </p:nvPr>
        </p:nvSpPr>
        <p:spPr>
          <a:xfrm>
            <a:off x="2133600" y="365125"/>
            <a:ext cx="9220200" cy="128111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ct val="100000"/>
              <a:buFont typeface="Calibri"/>
              <a:buNone/>
            </a:pPr>
            <a:r>
              <a:rPr lang="en-US" dirty="0"/>
              <a:t>A New Theory Emerges</a:t>
            </a:r>
            <a:endParaRPr dirty="0"/>
          </a:p>
        </p:txBody>
      </p:sp>
      <p:sp>
        <p:nvSpPr>
          <p:cNvPr id="149" name="Google Shape;149;p6"/>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ct val="100000"/>
              <a:buNone/>
            </a:pPr>
            <a:r>
              <a:rPr lang="en-US" b="1" dirty="0"/>
              <a:t>Elinor Ostrom </a:t>
            </a:r>
            <a:r>
              <a:rPr lang="en-US" dirty="0"/>
              <a:t>is a Nobel Prize-winning economist and is regarded as the author of the Polycentric Governance theory. </a:t>
            </a:r>
          </a:p>
          <a:p>
            <a:pPr marL="0" indent="0">
              <a:spcBef>
                <a:spcPts val="0"/>
              </a:spcBef>
              <a:buClr>
                <a:schemeClr val="dk1"/>
              </a:buClr>
              <a:buSzPct val="100000"/>
              <a:buNone/>
            </a:pPr>
            <a:endParaRPr lang="en-US" dirty="0"/>
          </a:p>
          <a:p>
            <a:pPr marL="0" indent="0">
              <a:spcBef>
                <a:spcPts val="0"/>
              </a:spcBef>
              <a:buClr>
                <a:schemeClr val="dk1"/>
              </a:buClr>
              <a:buSzPct val="100000"/>
              <a:buNone/>
            </a:pPr>
            <a:r>
              <a:rPr lang="en-US" dirty="0"/>
              <a:t>				</a:t>
            </a:r>
            <a:r>
              <a:rPr lang="en-US" b="1" dirty="0"/>
              <a:t>Polycentric governance</a:t>
            </a:r>
            <a:r>
              <a:rPr lang="en-US" dirty="0"/>
              <a:t>: Several 						autonomous groups work together to 					govern a common natural resource. 						They use agreed-upon conflict 							resolution mechanisms and represent 					many 	cultures and interests.</a:t>
            </a:r>
          </a:p>
          <a:p>
            <a:pPr marL="0" lvl="0" indent="0" algn="l" rtl="0">
              <a:lnSpc>
                <a:spcPct val="90000"/>
              </a:lnSpc>
              <a:spcBef>
                <a:spcPts val="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228600" lvl="0" indent="-64135" algn="l" rtl="0">
              <a:lnSpc>
                <a:spcPct val="90000"/>
              </a:lnSpc>
              <a:spcBef>
                <a:spcPts val="1000"/>
              </a:spcBef>
              <a:spcAft>
                <a:spcPts val="0"/>
              </a:spcAft>
              <a:buClr>
                <a:schemeClr val="dk1"/>
              </a:buClr>
              <a:buSzPct val="100000"/>
              <a:buNone/>
            </a:pPr>
            <a:endParaRPr dirty="0"/>
          </a:p>
        </p:txBody>
      </p:sp>
      <p:sp>
        <p:nvSpPr>
          <p:cNvPr id="150" name="Google Shape;150;p6"/>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5" name="Google Shape;73;p5"/>
          <p:cNvPicPr preferRelativeResize="0"/>
          <p:nvPr/>
        </p:nvPicPr>
        <p:blipFill rotWithShape="1">
          <a:blip r:embed="rId4">
            <a:alphaModFix/>
          </a:blip>
          <a:srcRect/>
          <a:stretch/>
        </p:blipFill>
        <p:spPr>
          <a:xfrm>
            <a:off x="838200" y="2824976"/>
            <a:ext cx="2668859" cy="33519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7"/>
        <p:cNvGrpSpPr/>
        <p:nvPr/>
      </p:nvGrpSpPr>
      <p:grpSpPr>
        <a:xfrm>
          <a:off x="0" y="0"/>
          <a:ext cx="0" cy="0"/>
          <a:chOff x="0" y="0"/>
          <a:chExt cx="0" cy="0"/>
        </a:xfrm>
      </p:grpSpPr>
      <p:sp>
        <p:nvSpPr>
          <p:cNvPr id="148" name="Google Shape;148;p6"/>
          <p:cNvSpPr txBox="1">
            <a:spLocks noGrp="1"/>
          </p:cNvSpPr>
          <p:nvPr>
            <p:ph type="title"/>
          </p:nvPr>
        </p:nvSpPr>
        <p:spPr>
          <a:xfrm>
            <a:off x="2133600" y="365125"/>
            <a:ext cx="9220200" cy="128111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ct val="100000"/>
              <a:buFont typeface="Calibri"/>
              <a:buNone/>
            </a:pPr>
            <a:r>
              <a:rPr lang="en-US" dirty="0"/>
              <a:t>Advantages</a:t>
            </a:r>
            <a:endParaRPr dirty="0"/>
          </a:p>
        </p:txBody>
      </p:sp>
      <p:sp>
        <p:nvSpPr>
          <p:cNvPr id="149" name="Google Shape;149;p6"/>
          <p:cNvSpPr txBox="1">
            <a:spLocks noGrp="1"/>
          </p:cNvSpPr>
          <p:nvPr>
            <p:ph idx="1"/>
          </p:nvPr>
        </p:nvSpPr>
        <p:spPr>
          <a:xfrm>
            <a:off x="1046921" y="1825625"/>
            <a:ext cx="5377070" cy="4351338"/>
          </a:xfrm>
          <a:prstGeom prst="rect">
            <a:avLst/>
          </a:prstGeom>
          <a:noFill/>
          <a:ln>
            <a:noFill/>
          </a:ln>
        </p:spPr>
        <p:txBody>
          <a:bodyPr spcFirstLastPara="1" wrap="square" lIns="91425" tIns="45700" rIns="91425" bIns="45700" anchor="t" anchorCtr="0">
            <a:normAutofit/>
          </a:bodyPr>
          <a:lstStyle/>
          <a:p>
            <a:pPr marL="635000" indent="-457200">
              <a:spcBef>
                <a:spcPts val="0"/>
              </a:spcBef>
              <a:spcAft>
                <a:spcPts val="600"/>
              </a:spcAft>
              <a:buClr>
                <a:schemeClr val="dk1"/>
              </a:buClr>
              <a:buSzPts val="2800"/>
            </a:pPr>
            <a:r>
              <a:rPr lang="en-US" dirty="0">
                <a:solidFill>
                  <a:schemeClr val="tx1">
                    <a:alpha val="80000"/>
                  </a:schemeClr>
                </a:solidFill>
              </a:rPr>
              <a:t>High adaptive capacity in changing systems</a:t>
            </a:r>
          </a:p>
          <a:p>
            <a:pPr marL="635000" indent="-457200">
              <a:spcBef>
                <a:spcPts val="0"/>
              </a:spcBef>
              <a:spcAft>
                <a:spcPts val="600"/>
              </a:spcAft>
              <a:buClr>
                <a:schemeClr val="dk1"/>
              </a:buClr>
              <a:buSzPts val="2800"/>
            </a:pPr>
            <a:r>
              <a:rPr lang="en-US" dirty="0">
                <a:solidFill>
                  <a:schemeClr val="tx1">
                    <a:alpha val="80000"/>
                  </a:schemeClr>
                </a:solidFill>
              </a:rPr>
              <a:t>Diverse institutions fit their natural resource systems</a:t>
            </a:r>
          </a:p>
          <a:p>
            <a:pPr marL="635000" indent="-457200">
              <a:spcBef>
                <a:spcPts val="0"/>
              </a:spcBef>
              <a:spcAft>
                <a:spcPts val="600"/>
              </a:spcAft>
              <a:buClr>
                <a:schemeClr val="dk1"/>
              </a:buClr>
              <a:buSzPts val="2800"/>
            </a:pPr>
            <a:r>
              <a:rPr lang="en-US" dirty="0">
                <a:solidFill>
                  <a:schemeClr val="tx1">
                    <a:alpha val="80000"/>
                  </a:schemeClr>
                </a:solidFill>
              </a:rPr>
              <a:t>Locally based practices are consistent with cultural traditions</a:t>
            </a:r>
          </a:p>
          <a:p>
            <a:pPr marL="635000" indent="-457200">
              <a:spcBef>
                <a:spcPts val="0"/>
              </a:spcBef>
              <a:spcAft>
                <a:spcPts val="600"/>
              </a:spcAft>
              <a:buClr>
                <a:schemeClr val="dk1"/>
              </a:buClr>
              <a:buSzPts val="2800"/>
            </a:pPr>
            <a:r>
              <a:rPr lang="en-US" dirty="0">
                <a:solidFill>
                  <a:schemeClr val="tx1">
                    <a:alpha val="80000"/>
                  </a:schemeClr>
                </a:solidFill>
              </a:rPr>
              <a:t>Redundancy of actors and institutions mitigates risk</a:t>
            </a:r>
          </a:p>
          <a:p>
            <a:pPr marL="0" lvl="0" indent="0" algn="l" rtl="0">
              <a:lnSpc>
                <a:spcPct val="90000"/>
              </a:lnSpc>
              <a:spcBef>
                <a:spcPts val="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228600" lvl="0" indent="-64135" algn="l" rtl="0">
              <a:lnSpc>
                <a:spcPct val="90000"/>
              </a:lnSpc>
              <a:spcBef>
                <a:spcPts val="1000"/>
              </a:spcBef>
              <a:spcAft>
                <a:spcPts val="0"/>
              </a:spcAft>
              <a:buClr>
                <a:schemeClr val="dk1"/>
              </a:buClr>
              <a:buSzPct val="100000"/>
              <a:buNone/>
            </a:pPr>
            <a:endParaRPr dirty="0"/>
          </a:p>
        </p:txBody>
      </p:sp>
      <p:sp>
        <p:nvSpPr>
          <p:cNvPr id="150" name="Google Shape;150;p6"/>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2" name="Picture 1">
            <a:extLst>
              <a:ext uri="{FF2B5EF4-FFF2-40B4-BE49-F238E27FC236}">
                <a16:creationId xmlns:a16="http://schemas.microsoft.com/office/drawing/2014/main" id="{081C9987-ED06-286C-223C-D7DACD5F5425}"/>
              </a:ext>
            </a:extLst>
          </p:cNvPr>
          <p:cNvPicPr>
            <a:picLocks noChangeAspect="1"/>
          </p:cNvPicPr>
          <p:nvPr/>
        </p:nvPicPr>
        <p:blipFill rotWithShape="1">
          <a:blip r:embed="rId4">
            <a:extLst>
              <a:ext uri="{28A0092B-C50C-407E-A947-70E740481C1C}">
                <a14:useLocalDpi xmlns:a14="http://schemas.microsoft.com/office/drawing/2010/main" val="0"/>
              </a:ext>
            </a:extLst>
          </a:blip>
          <a:srcRect l="19216" r="14283" b="-1"/>
          <a:stretch/>
        </p:blipFill>
        <p:spPr>
          <a:xfrm>
            <a:off x="6423991" y="1247154"/>
            <a:ext cx="4929809" cy="492980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extLst>
      <p:ext uri="{BB962C8B-B14F-4D97-AF65-F5344CB8AC3E}">
        <p14:creationId xmlns:p14="http://schemas.microsoft.com/office/powerpoint/2010/main" val="54367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7"/>
        <p:cNvGrpSpPr/>
        <p:nvPr/>
      </p:nvGrpSpPr>
      <p:grpSpPr>
        <a:xfrm>
          <a:off x="0" y="0"/>
          <a:ext cx="0" cy="0"/>
          <a:chOff x="0" y="0"/>
          <a:chExt cx="0" cy="0"/>
        </a:xfrm>
      </p:grpSpPr>
      <p:sp>
        <p:nvSpPr>
          <p:cNvPr id="148" name="Google Shape;148;p6"/>
          <p:cNvSpPr txBox="1">
            <a:spLocks noGrp="1"/>
          </p:cNvSpPr>
          <p:nvPr>
            <p:ph type="title"/>
          </p:nvPr>
        </p:nvSpPr>
        <p:spPr>
          <a:xfrm>
            <a:off x="1558176" y="1089024"/>
            <a:ext cx="3432171" cy="128111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ct val="100000"/>
              <a:buFont typeface="Calibri"/>
              <a:buNone/>
            </a:pPr>
            <a:r>
              <a:rPr lang="en-US" dirty="0"/>
              <a:t>Challenges</a:t>
            </a:r>
            <a:endParaRPr dirty="0"/>
          </a:p>
        </p:txBody>
      </p:sp>
      <p:sp>
        <p:nvSpPr>
          <p:cNvPr id="149" name="Google Shape;149;p6"/>
          <p:cNvSpPr txBox="1">
            <a:spLocks noGrp="1"/>
          </p:cNvSpPr>
          <p:nvPr>
            <p:ph idx="1"/>
          </p:nvPr>
        </p:nvSpPr>
        <p:spPr>
          <a:xfrm>
            <a:off x="552755" y="2370137"/>
            <a:ext cx="5029058" cy="4351338"/>
          </a:xfrm>
          <a:prstGeom prst="rect">
            <a:avLst/>
          </a:prstGeom>
          <a:noFill/>
          <a:ln>
            <a:noFill/>
          </a:ln>
        </p:spPr>
        <p:txBody>
          <a:bodyPr spcFirstLastPara="1" wrap="square" lIns="91425" tIns="45700" rIns="91425" bIns="45700" anchor="t" anchorCtr="0">
            <a:normAutofit fontScale="62500" lnSpcReduction="20000"/>
          </a:bodyPr>
          <a:lstStyle/>
          <a:p>
            <a:pPr marL="635000" indent="-457200">
              <a:spcBef>
                <a:spcPts val="0"/>
              </a:spcBef>
              <a:spcAft>
                <a:spcPts val="600"/>
              </a:spcAft>
              <a:buClr>
                <a:schemeClr val="dk1"/>
              </a:buClr>
              <a:buSzPts val="2800"/>
            </a:pPr>
            <a:r>
              <a:rPr lang="en-US" sz="4000" dirty="0"/>
              <a:t>Participants must dedicate time and effort to maintain their voice, as well as balance governance groups as conditions change</a:t>
            </a:r>
          </a:p>
          <a:p>
            <a:pPr marL="635000" indent="-457200">
              <a:spcBef>
                <a:spcPts val="0"/>
              </a:spcBef>
              <a:spcAft>
                <a:spcPts val="600"/>
              </a:spcAft>
              <a:buClr>
                <a:schemeClr val="dk1"/>
              </a:buClr>
              <a:buSzPts val="2800"/>
            </a:pPr>
            <a:endParaRPr lang="en-US" sz="4000" dirty="0">
              <a:solidFill>
                <a:schemeClr val="tx1">
                  <a:alpha val="80000"/>
                </a:schemeClr>
              </a:solidFill>
            </a:endParaRPr>
          </a:p>
          <a:p>
            <a:pPr marL="635000" indent="-457200">
              <a:spcBef>
                <a:spcPts val="0"/>
              </a:spcBef>
              <a:spcAft>
                <a:spcPts val="600"/>
              </a:spcAft>
              <a:buClr>
                <a:schemeClr val="dk1"/>
              </a:buClr>
              <a:buSzPts val="2800"/>
            </a:pPr>
            <a:r>
              <a:rPr lang="en-US" sz="4000" dirty="0"/>
              <a:t>Lack of standardized rules and regulations requires arbitration</a:t>
            </a:r>
          </a:p>
          <a:p>
            <a:pPr marL="635000" indent="-457200">
              <a:spcBef>
                <a:spcPts val="0"/>
              </a:spcBef>
              <a:spcAft>
                <a:spcPts val="600"/>
              </a:spcAft>
              <a:buClr>
                <a:schemeClr val="dk1"/>
              </a:buClr>
              <a:buSzPts val="2800"/>
            </a:pPr>
            <a:endParaRPr lang="en-US" sz="4000" dirty="0">
              <a:solidFill>
                <a:schemeClr val="tx1">
                  <a:alpha val="80000"/>
                </a:schemeClr>
              </a:solidFill>
            </a:endParaRPr>
          </a:p>
          <a:p>
            <a:pPr marL="635000" indent="-457200">
              <a:spcBef>
                <a:spcPts val="0"/>
              </a:spcBef>
              <a:spcAft>
                <a:spcPts val="600"/>
              </a:spcAft>
              <a:buClr>
                <a:schemeClr val="dk1"/>
              </a:buClr>
              <a:buSzPts val="2800"/>
            </a:pPr>
            <a:r>
              <a:rPr lang="en-US" sz="4000" dirty="0"/>
              <a:t>Local actors must collaborate across regions to challenge higher-level authorities in state, federal, and corporate ranks</a:t>
            </a:r>
            <a:endParaRPr sz="4000" dirty="0"/>
          </a:p>
          <a:p>
            <a:pPr marL="228600" lvl="0" indent="-64135" algn="l" rtl="0">
              <a:lnSpc>
                <a:spcPct val="90000"/>
              </a:lnSpc>
              <a:spcBef>
                <a:spcPts val="1000"/>
              </a:spcBef>
              <a:spcAft>
                <a:spcPts val="0"/>
              </a:spcAft>
              <a:buClr>
                <a:schemeClr val="dk1"/>
              </a:buClr>
              <a:buSzPct val="100000"/>
              <a:buNone/>
            </a:pPr>
            <a:endParaRPr dirty="0"/>
          </a:p>
        </p:txBody>
      </p:sp>
      <p:sp>
        <p:nvSpPr>
          <p:cNvPr id="150" name="Google Shape;150;p6"/>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3" name="Picture 2">
            <a:extLst>
              <a:ext uri="{FF2B5EF4-FFF2-40B4-BE49-F238E27FC236}">
                <a16:creationId xmlns:a16="http://schemas.microsoft.com/office/drawing/2014/main" id="{1CBEF291-3F50-BD8E-CB95-79AF30CF81E0}"/>
              </a:ext>
            </a:extLst>
          </p:cNvPr>
          <p:cNvPicPr>
            <a:picLocks noChangeAspect="1"/>
          </p:cNvPicPr>
          <p:nvPr/>
        </p:nvPicPr>
        <p:blipFill rotWithShape="1">
          <a:blip r:embed="rId4">
            <a:extLst>
              <a:ext uri="{28A0092B-C50C-407E-A947-70E740481C1C}">
                <a14:useLocalDpi xmlns:a14="http://schemas.microsoft.com/office/drawing/2010/main" val="0"/>
              </a:ext>
            </a:extLst>
          </a:blip>
          <a:srcRect l="4600" t="2" r="33645" b="-3"/>
          <a:stretch/>
        </p:blipFill>
        <p:spPr>
          <a:xfrm>
            <a:off x="5844208" y="0"/>
            <a:ext cx="6347792" cy="686130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96253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8"/>
        <p:cNvGrpSpPr/>
        <p:nvPr/>
      </p:nvGrpSpPr>
      <p:grpSpPr>
        <a:xfrm>
          <a:off x="0" y="0"/>
          <a:ext cx="0" cy="0"/>
          <a:chOff x="0" y="0"/>
          <a:chExt cx="0" cy="0"/>
        </a:xfrm>
      </p:grpSpPr>
      <p:pic>
        <p:nvPicPr>
          <p:cNvPr id="2" name="Picture 1" descr="A group of people sitting in a room&#10;&#10;Description automatically generated with low confidence"/>
          <p:cNvPicPr>
            <a:picLocks noChangeAspect="1"/>
          </p:cNvPicPr>
          <p:nvPr/>
        </p:nvPicPr>
        <p:blipFill rotWithShape="1">
          <a:blip r:embed="rId3">
            <a:extLst>
              <a:ext uri="{28A0092B-C50C-407E-A947-70E740481C1C}">
                <a14:useLocalDpi xmlns:a14="http://schemas.microsoft.com/office/drawing/2010/main" val="0"/>
              </a:ext>
            </a:extLst>
          </a:blip>
          <a:srcRect l="9932" r="11477" b="-1"/>
          <a:stretch/>
        </p:blipFill>
        <p:spPr>
          <a:xfrm>
            <a:off x="4117521" y="10"/>
            <a:ext cx="8074479" cy="6857990"/>
          </a:xfrm>
          <a:prstGeom prst="rect">
            <a:avLst/>
          </a:prstGeom>
        </p:spPr>
      </p:pic>
      <p:sp>
        <p:nvSpPr>
          <p:cNvPr id="176" name="Freeform: Shape 175">
            <a:extLst>
              <a:ext uri="{FF2B5EF4-FFF2-40B4-BE49-F238E27FC236}">
                <a16:creationId xmlns:a16="http://schemas.microsoft.com/office/drawing/2014/main" id="{8F23F8A3-8FD7-4779-8323-FDC26BE998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tx1">
              <a:lumMod val="6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8" name="Freeform: Shape 177">
            <a:extLst>
              <a:ext uri="{FF2B5EF4-FFF2-40B4-BE49-F238E27FC236}">
                <a16:creationId xmlns:a16="http://schemas.microsoft.com/office/drawing/2014/main" id="{F605C4CC-A25C-416F-8333-7CB7DC97D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9" name="Google Shape;169;p9"/>
          <p:cNvSpPr txBox="1">
            <a:spLocks noGrp="1"/>
          </p:cNvSpPr>
          <p:nvPr>
            <p:ph type="title"/>
          </p:nvPr>
        </p:nvSpPr>
        <p:spPr>
          <a:xfrm>
            <a:off x="749259" y="688794"/>
            <a:ext cx="5266155" cy="1325563"/>
          </a:xfrm>
          <a:prstGeom prst="rect">
            <a:avLst/>
          </a:prstGeom>
        </p:spPr>
        <p:txBody>
          <a:bodyPr spcFirstLastPara="1" vert="horz" lIns="91440" tIns="45720" rIns="91440" bIns="45720" rtlCol="0" anchor="ctr" anchorCtr="0">
            <a:noAutofit/>
          </a:bodyPr>
          <a:lstStyle/>
          <a:p>
            <a:pPr lvl="0">
              <a:buClr>
                <a:schemeClr val="dk1"/>
              </a:buClr>
              <a:buSzPts val="4400"/>
            </a:pPr>
            <a:r>
              <a:rPr lang="en-US" sz="4000" dirty="0">
                <a:solidFill>
                  <a:schemeClr val="bg1"/>
                </a:solidFill>
              </a:rPr>
              <a:t>Applying Polycentric Governance </a:t>
            </a:r>
            <a:r>
              <a:rPr lang="en-US" sz="4000" dirty="0" smtClean="0">
                <a:solidFill>
                  <a:schemeClr val="bg1"/>
                </a:solidFill>
              </a:rPr>
              <a:t>to Climate </a:t>
            </a:r>
            <a:r>
              <a:rPr lang="en-US" sz="4000" dirty="0">
                <a:solidFill>
                  <a:schemeClr val="bg1"/>
                </a:solidFill>
              </a:rPr>
              <a:t>Change</a:t>
            </a:r>
            <a:endParaRPr lang="en-US" sz="4000" dirty="0">
              <a:solidFill>
                <a:schemeClr val="bg1"/>
              </a:solidFill>
            </a:endParaRPr>
          </a:p>
        </p:txBody>
      </p:sp>
      <p:sp>
        <p:nvSpPr>
          <p:cNvPr id="3" name="Google Shape;83;p6">
            <a:extLst>
              <a:ext uri="{FF2B5EF4-FFF2-40B4-BE49-F238E27FC236}">
                <a16:creationId xmlns:a16="http://schemas.microsoft.com/office/drawing/2014/main" id="{5DADB398-D1B9-6291-94FA-E81CD1B525CF}"/>
              </a:ext>
            </a:extLst>
          </p:cNvPr>
          <p:cNvSpPr txBox="1"/>
          <p:nvPr/>
        </p:nvSpPr>
        <p:spPr>
          <a:xfrm>
            <a:off x="510158" y="2703629"/>
            <a:ext cx="3941499" cy="4154361"/>
          </a:xfrm>
          <a:prstGeom prst="rect">
            <a:avLst/>
          </a:prstGeom>
        </p:spPr>
        <p:txBody>
          <a:bodyPr spcFirstLastPara="1" vert="horz" lIns="91440" tIns="45720" rIns="91440" bIns="45720" rtlCol="0" anchorCtr="0">
            <a:normAutofit/>
          </a:bodyPr>
          <a:lstStyle/>
          <a:p>
            <a:pPr marL="343266" indent="-228600">
              <a:lnSpc>
                <a:spcPct val="90000"/>
              </a:lnSpc>
              <a:spcAft>
                <a:spcPts val="600"/>
              </a:spcAft>
              <a:buClr>
                <a:schemeClr val="dk1"/>
              </a:buClr>
              <a:buSzPts val="2700"/>
              <a:buFont typeface="Arial" panose="020B0604020202020204" pitchFamily="34" charset="0"/>
              <a:buChar char="•"/>
            </a:pPr>
            <a:r>
              <a:rPr lang="en-US" sz="2800" dirty="0">
                <a:solidFill>
                  <a:schemeClr val="bg1"/>
                </a:solidFill>
                <a:sym typeface="Twentieth Century"/>
              </a:rPr>
              <a:t>Global governance like the IPCC and the </a:t>
            </a:r>
            <a:r>
              <a:rPr lang="en-US" sz="2800" dirty="0" smtClean="0">
                <a:solidFill>
                  <a:schemeClr val="bg1"/>
                </a:solidFill>
                <a:sym typeface="Twentieth Century"/>
              </a:rPr>
              <a:t>UNFCCC </a:t>
            </a:r>
            <a:r>
              <a:rPr lang="en-US" sz="2800" dirty="0">
                <a:solidFill>
                  <a:schemeClr val="bg1"/>
                </a:solidFill>
                <a:sym typeface="Twentieth Century"/>
              </a:rPr>
              <a:t>have </a:t>
            </a:r>
            <a:r>
              <a:rPr lang="en-US" sz="2800" b="1" dirty="0">
                <a:solidFill>
                  <a:schemeClr val="bg1"/>
                </a:solidFill>
                <a:sym typeface="Twentieth Century"/>
              </a:rPr>
              <a:t>struggled to manage global consensus</a:t>
            </a:r>
            <a:r>
              <a:rPr lang="en-US" sz="2800" dirty="0">
                <a:solidFill>
                  <a:schemeClr val="bg1"/>
                </a:solidFill>
                <a:sym typeface="Twentieth Century"/>
              </a:rPr>
              <a:t> to reduce GHG to scale with a 1.5–2-degree limit.</a:t>
            </a:r>
            <a:endParaRPr lang="en-US" sz="2800" dirty="0">
              <a:solidFill>
                <a:schemeClr val="bg1"/>
              </a:solidFill>
            </a:endParaRPr>
          </a:p>
          <a:p>
            <a:pPr marL="343266" indent="-228600">
              <a:lnSpc>
                <a:spcPct val="90000"/>
              </a:lnSpc>
              <a:spcAft>
                <a:spcPts val="600"/>
              </a:spcAft>
              <a:buClr>
                <a:schemeClr val="dk1"/>
              </a:buClr>
              <a:buSzPts val="2700"/>
              <a:buFont typeface="Arial" panose="020B0604020202020204" pitchFamily="34" charset="0"/>
              <a:buChar char="•"/>
            </a:pPr>
            <a:endParaRPr lang="en-US" sz="2000" dirty="0">
              <a:solidFill>
                <a:schemeClr val="bg1"/>
              </a:solidFill>
              <a:sym typeface="Twentieth Century"/>
            </a:endParaRPr>
          </a:p>
        </p:txBody>
      </p:sp>
      <p:sp>
        <p:nvSpPr>
          <p:cNvPr id="171" name="Google Shape;171;p9"/>
          <p:cNvSpPr txBox="1">
            <a:spLocks noGrp="1"/>
          </p:cNvSpPr>
          <p:nvPr>
            <p:ph type="sldNum" sz="quarter" idx="12"/>
          </p:nvPr>
        </p:nvSpPr>
        <p:spPr>
          <a:xfrm>
            <a:off x="8952140" y="6356350"/>
            <a:ext cx="758952" cy="365125"/>
          </a:xfrm>
          <a:prstGeom prst="rect">
            <a:avLst/>
          </a:prstGeom>
        </p:spPr>
        <p:txBody>
          <a:bodyPr spcFirstLastPara="1" vert="horz" lIns="91440" tIns="45720" rIns="91440" bIns="45720" rtlCol="0" anchor="ctr" anchorCtr="0">
            <a:normAutofit/>
          </a:bodyPr>
          <a:lstStyle/>
          <a:p>
            <a:pPr>
              <a:spcAft>
                <a:spcPts val="600"/>
              </a:spcAft>
              <a:defRPr/>
            </a:pPr>
            <a:fld id="{00000000-1234-1234-1234-123412341234}" type="slidenum">
              <a:rPr lang="en-US">
                <a:solidFill>
                  <a:srgbClr val="FFFFFF">
                    <a:alpha val="80000"/>
                  </a:srgbClr>
                </a:solidFill>
                <a:latin typeface="Calibri" panose="020F0502020204030204"/>
              </a:rPr>
              <a:pPr>
                <a:spcAft>
                  <a:spcPts val="600"/>
                </a:spcAft>
                <a:defRPr/>
              </a:pPr>
              <a:t>7</a:t>
            </a:fld>
            <a:endParaRPr lang="en-US">
              <a:solidFill>
                <a:srgbClr val="FFFFFF">
                  <a:alpha val="80000"/>
                </a:srgbClr>
              </a:solidFill>
              <a:latin typeface="Calibri" panose="020F0502020204030204"/>
            </a:endParaRPr>
          </a:p>
        </p:txBody>
      </p:sp>
      <p:cxnSp>
        <p:nvCxnSpPr>
          <p:cNvPr id="5" name="Straight Connector 4">
            <a:extLst>
              <a:ext uri="{FF2B5EF4-FFF2-40B4-BE49-F238E27FC236}">
                <a16:creationId xmlns:a16="http://schemas.microsoft.com/office/drawing/2014/main" id="{10A36816-9C1B-A0FA-8BB6-11EA5E1AE924}"/>
              </a:ext>
            </a:extLst>
          </p:cNvPr>
          <p:cNvCxnSpPr/>
          <p:nvPr/>
        </p:nvCxnSpPr>
        <p:spPr>
          <a:xfrm>
            <a:off x="848139" y="2398643"/>
            <a:ext cx="4492487"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1398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7"/>
        <p:cNvGrpSpPr/>
        <p:nvPr/>
      </p:nvGrpSpPr>
      <p:grpSpPr>
        <a:xfrm>
          <a:off x="0" y="0"/>
          <a:ext cx="0" cy="0"/>
          <a:chOff x="0" y="0"/>
          <a:chExt cx="0" cy="0"/>
        </a:xfrm>
      </p:grpSpPr>
      <p:sp>
        <p:nvSpPr>
          <p:cNvPr id="148" name="Google Shape;148;p6"/>
          <p:cNvSpPr txBox="1">
            <a:spLocks noGrp="1"/>
          </p:cNvSpPr>
          <p:nvPr>
            <p:ph type="title"/>
          </p:nvPr>
        </p:nvSpPr>
        <p:spPr>
          <a:xfrm>
            <a:off x="649347" y="481648"/>
            <a:ext cx="3505495" cy="1622321"/>
          </a:xfrm>
          <a:prstGeom prst="rect">
            <a:avLst/>
          </a:prstGeom>
        </p:spPr>
        <p:txBody>
          <a:bodyPr spcFirstLastPara="1" lIns="91425" tIns="45700" rIns="91425" bIns="45700" anchorCtr="0">
            <a:normAutofit/>
          </a:bodyPr>
          <a:lstStyle/>
          <a:p>
            <a:pPr lvl="0" algn="ctr">
              <a:spcBef>
                <a:spcPts val="0"/>
              </a:spcBef>
              <a:buClr>
                <a:schemeClr val="dk1"/>
              </a:buClr>
              <a:buSzPct val="100000"/>
            </a:pPr>
            <a:r>
              <a:rPr lang="en-US" sz="2800" dirty="0"/>
              <a:t>Applying Polycentric Governance to</a:t>
            </a:r>
            <a:br>
              <a:rPr lang="en-US" sz="2800" dirty="0"/>
            </a:br>
            <a:r>
              <a:rPr lang="en-US" sz="2800" dirty="0"/>
              <a:t> Climate Change</a:t>
            </a:r>
            <a:endParaRPr lang="en-US" sz="2800" dirty="0"/>
          </a:p>
        </p:txBody>
      </p:sp>
      <p:sp>
        <p:nvSpPr>
          <p:cNvPr id="149" name="Google Shape;149;p6"/>
          <p:cNvSpPr txBox="1">
            <a:spLocks noGrp="1"/>
          </p:cNvSpPr>
          <p:nvPr>
            <p:ph idx="1"/>
          </p:nvPr>
        </p:nvSpPr>
        <p:spPr>
          <a:xfrm>
            <a:off x="368969" y="2026226"/>
            <a:ext cx="3987494" cy="4202508"/>
          </a:xfrm>
          <a:prstGeom prst="rect">
            <a:avLst/>
          </a:prstGeom>
        </p:spPr>
        <p:txBody>
          <a:bodyPr spcFirstLastPara="1" lIns="91425" tIns="45700" rIns="91425" bIns="45700" anchorCtr="0">
            <a:normAutofit fontScale="92500" lnSpcReduction="20000"/>
          </a:bodyPr>
          <a:lstStyle/>
          <a:p>
            <a:pPr>
              <a:spcBef>
                <a:spcPts val="0"/>
              </a:spcBef>
              <a:buClr>
                <a:schemeClr val="dk1"/>
              </a:buClr>
              <a:buSzPts val="2700"/>
            </a:pPr>
            <a:r>
              <a:rPr lang="en-US" sz="2200" dirty="0">
                <a:solidFill>
                  <a:schemeClr val="dk1"/>
                </a:solidFill>
                <a:ea typeface="Twentieth Century"/>
                <a:cs typeface="Twentieth Century"/>
                <a:sym typeface="Twentieth Century"/>
              </a:rPr>
              <a:t>Collaborative actors from local business, government, and civilians find </a:t>
            </a:r>
            <a:r>
              <a:rPr lang="en-US" sz="2200" b="1" dirty="0">
                <a:solidFill>
                  <a:schemeClr val="dk1"/>
                </a:solidFill>
                <a:ea typeface="Twentieth Century"/>
                <a:cs typeface="Twentieth Century"/>
                <a:sym typeface="Twentieth Century"/>
              </a:rPr>
              <a:t>creative solutions:</a:t>
            </a:r>
            <a:r>
              <a:rPr lang="en-US" sz="2200" dirty="0">
                <a:solidFill>
                  <a:schemeClr val="dk1"/>
                </a:solidFill>
                <a:ea typeface="Twentieth Century"/>
                <a:cs typeface="Twentieth Century"/>
                <a:sym typeface="Twentieth Century"/>
              </a:rPr>
              <a:t> </a:t>
            </a:r>
            <a:endParaRPr lang="en-US" sz="2200" dirty="0" smtClean="0"/>
          </a:p>
          <a:p>
            <a:pPr marL="1135913" lvl="1" indent="-457200">
              <a:spcBef>
                <a:spcPts val="0"/>
              </a:spcBef>
              <a:buClr>
                <a:schemeClr val="dk1"/>
              </a:buClr>
              <a:buSzPts val="2700"/>
              <a:buFont typeface="Arial"/>
              <a:buChar char="•"/>
            </a:pPr>
            <a:r>
              <a:rPr lang="en-US" sz="2200" dirty="0" smtClean="0">
                <a:solidFill>
                  <a:schemeClr val="dk1"/>
                </a:solidFill>
                <a:ea typeface="Twentieth Century"/>
                <a:cs typeface="Twentieth Century"/>
                <a:sym typeface="Twentieth Century"/>
              </a:rPr>
              <a:t>Emissions </a:t>
            </a:r>
            <a:r>
              <a:rPr lang="en-US" sz="2200" dirty="0">
                <a:solidFill>
                  <a:schemeClr val="dk1"/>
                </a:solidFill>
                <a:ea typeface="Twentieth Century"/>
                <a:cs typeface="Twentieth Century"/>
                <a:sym typeface="Twentieth Century"/>
              </a:rPr>
              <a:t>trading </a:t>
            </a:r>
            <a:r>
              <a:rPr lang="en-US" sz="2200" dirty="0" smtClean="0">
                <a:solidFill>
                  <a:schemeClr val="dk1"/>
                </a:solidFill>
                <a:ea typeface="Twentieth Century"/>
                <a:cs typeface="Twentieth Century"/>
                <a:sym typeface="Twentieth Century"/>
              </a:rPr>
              <a:t>systems, </a:t>
            </a:r>
            <a:r>
              <a:rPr lang="en-US" sz="2200" dirty="0">
                <a:solidFill>
                  <a:schemeClr val="dk1"/>
                </a:solidFill>
                <a:ea typeface="Twentieth Century"/>
                <a:cs typeface="Twentieth Century"/>
                <a:sym typeface="Twentieth Century"/>
              </a:rPr>
              <a:t>offsetting </a:t>
            </a:r>
            <a:r>
              <a:rPr lang="en-US" sz="2200" dirty="0" smtClean="0">
                <a:solidFill>
                  <a:schemeClr val="dk1"/>
                </a:solidFill>
                <a:ea typeface="Twentieth Century"/>
                <a:cs typeface="Twentieth Century"/>
                <a:sym typeface="Twentieth Century"/>
              </a:rPr>
              <a:t>standards, </a:t>
            </a:r>
            <a:r>
              <a:rPr lang="en-US" sz="2200" dirty="0">
                <a:solidFill>
                  <a:schemeClr val="dk1"/>
                </a:solidFill>
                <a:ea typeface="Twentieth Century"/>
                <a:cs typeface="Twentieth Century"/>
                <a:sym typeface="Twentieth Century"/>
              </a:rPr>
              <a:t>carbon </a:t>
            </a:r>
            <a:r>
              <a:rPr lang="en-US" sz="2200" dirty="0" smtClean="0">
                <a:solidFill>
                  <a:schemeClr val="dk1"/>
                </a:solidFill>
                <a:ea typeface="Twentieth Century"/>
                <a:cs typeface="Twentieth Century"/>
                <a:sym typeface="Twentieth Century"/>
              </a:rPr>
              <a:t>labelling, inter-city collaboration, zero-carbon transport, green space, </a:t>
            </a:r>
            <a:r>
              <a:rPr lang="en-US" sz="2200" dirty="0">
                <a:solidFill>
                  <a:schemeClr val="dk1"/>
                </a:solidFill>
                <a:ea typeface="Twentieth Century"/>
                <a:cs typeface="Twentieth Century"/>
                <a:sym typeface="Twentieth Century"/>
              </a:rPr>
              <a:t>retrofitting (Jordan 2015)</a:t>
            </a:r>
          </a:p>
          <a:p>
            <a:pPr marL="1135913" lvl="1" indent="-457200">
              <a:spcBef>
                <a:spcPts val="0"/>
              </a:spcBef>
              <a:buClr>
                <a:schemeClr val="dk1"/>
              </a:buClr>
              <a:buSzPts val="2700"/>
              <a:buFont typeface="Arial"/>
              <a:buChar char="•"/>
            </a:pPr>
            <a:endParaRPr lang="en-US" sz="2200" dirty="0">
              <a:solidFill>
                <a:schemeClr val="dk1"/>
              </a:solidFill>
              <a:ea typeface="Twentieth Century"/>
              <a:cs typeface="Twentieth Century"/>
              <a:sym typeface="Twentieth Century"/>
            </a:endParaRPr>
          </a:p>
          <a:p>
            <a:pPr marL="457200" lvl="0" indent="-457200">
              <a:spcBef>
                <a:spcPts val="0"/>
              </a:spcBef>
              <a:buClr>
                <a:schemeClr val="dk1"/>
              </a:buClr>
              <a:buSzPts val="2700"/>
              <a:buFont typeface="Arial"/>
              <a:buChar char="•"/>
            </a:pPr>
            <a:r>
              <a:rPr lang="en-US" sz="2200" dirty="0">
                <a:solidFill>
                  <a:schemeClr val="dk1"/>
                </a:solidFill>
                <a:ea typeface="Twentieth Century"/>
                <a:cs typeface="Twentieth Century"/>
                <a:sym typeface="Twentieth Century"/>
              </a:rPr>
              <a:t>PG supports </a:t>
            </a:r>
            <a:r>
              <a:rPr lang="en-US" sz="2200" b="1" dirty="0">
                <a:solidFill>
                  <a:schemeClr val="dk1"/>
                </a:solidFill>
                <a:ea typeface="Twentieth Century"/>
                <a:cs typeface="Twentieth Century"/>
                <a:sym typeface="Twentieth Century"/>
              </a:rPr>
              <a:t>experimentation and evolution </a:t>
            </a:r>
            <a:r>
              <a:rPr lang="en-US" sz="2200" dirty="0">
                <a:solidFill>
                  <a:schemeClr val="dk1"/>
                </a:solidFill>
                <a:ea typeface="Twentieth Century"/>
                <a:cs typeface="Twentieth Century"/>
                <a:sym typeface="Twentieth Century"/>
              </a:rPr>
              <a:t>toward improved policy in time</a:t>
            </a:r>
            <a:endParaRPr lang="en-US" sz="2200" dirty="0"/>
          </a:p>
          <a:p>
            <a:pPr marL="457200" lvl="0" indent="-285750">
              <a:spcBef>
                <a:spcPts val="0"/>
              </a:spcBef>
              <a:buClr>
                <a:schemeClr val="dk1"/>
              </a:buClr>
              <a:buSzPts val="2700"/>
              <a:buNone/>
            </a:pPr>
            <a:endParaRPr lang="en-US" sz="2200" dirty="0">
              <a:solidFill>
                <a:schemeClr val="dk1"/>
              </a:solidFill>
              <a:ea typeface="Twentieth Century"/>
              <a:cs typeface="Twentieth Century"/>
              <a:sym typeface="Twentieth Century"/>
            </a:endParaRPr>
          </a:p>
          <a:p>
            <a:pPr marL="457200" lvl="0" indent="-457200">
              <a:spcBef>
                <a:spcPts val="0"/>
              </a:spcBef>
              <a:buClr>
                <a:schemeClr val="dk1"/>
              </a:buClr>
              <a:buSzPts val="2700"/>
              <a:buFont typeface="Arial"/>
              <a:buChar char="•"/>
            </a:pPr>
            <a:r>
              <a:rPr lang="en-US" sz="2200" dirty="0">
                <a:solidFill>
                  <a:schemeClr val="dk1"/>
                </a:solidFill>
                <a:ea typeface="Twentieth Century"/>
                <a:cs typeface="Twentieth Century"/>
                <a:sym typeface="Twentieth Century"/>
              </a:rPr>
              <a:t>PG </a:t>
            </a:r>
            <a:r>
              <a:rPr lang="en-US" sz="2200" b="1" dirty="0">
                <a:solidFill>
                  <a:schemeClr val="dk1"/>
                </a:solidFill>
                <a:ea typeface="Twentieth Century"/>
                <a:cs typeface="Twentieth Century"/>
                <a:sym typeface="Twentieth Century"/>
              </a:rPr>
              <a:t>increases stakeholder communication</a:t>
            </a:r>
            <a:r>
              <a:rPr lang="en-US" sz="2200" dirty="0">
                <a:solidFill>
                  <a:schemeClr val="dk1"/>
                </a:solidFill>
                <a:ea typeface="Twentieth Century"/>
                <a:cs typeface="Twentieth Century"/>
                <a:sym typeface="Twentieth Century"/>
              </a:rPr>
              <a:t> in many venues (Cole 2015)    </a:t>
            </a:r>
            <a:endParaRPr lang="en-US" sz="2200" dirty="0"/>
          </a:p>
          <a:p>
            <a:pPr marL="0" lvl="0" indent="0" rtl="0">
              <a:spcBef>
                <a:spcPts val="0"/>
              </a:spcBef>
              <a:spcAft>
                <a:spcPts val="0"/>
              </a:spcAft>
              <a:buClr>
                <a:schemeClr val="dk1"/>
              </a:buClr>
              <a:buSzPct val="100000"/>
              <a:buNone/>
            </a:pPr>
            <a:endParaRPr lang="en-US" sz="2000" dirty="0"/>
          </a:p>
          <a:p>
            <a:pPr marL="0" lvl="0" indent="0" rtl="0">
              <a:spcBef>
                <a:spcPts val="1000"/>
              </a:spcBef>
              <a:spcAft>
                <a:spcPts val="0"/>
              </a:spcAft>
              <a:buClr>
                <a:schemeClr val="dk1"/>
              </a:buClr>
              <a:buSzPct val="100000"/>
              <a:buNone/>
            </a:pPr>
            <a:endParaRPr lang="en-US" sz="2000" dirty="0"/>
          </a:p>
          <a:p>
            <a:pPr marL="228600" lvl="0" indent="-64135" rtl="0">
              <a:spcBef>
                <a:spcPts val="1000"/>
              </a:spcBef>
              <a:spcAft>
                <a:spcPts val="0"/>
              </a:spcAft>
              <a:buClr>
                <a:schemeClr val="dk1"/>
              </a:buClr>
              <a:buSzPct val="100000"/>
              <a:buNone/>
            </a:pPr>
            <a:endParaRPr lang="en-US" sz="2000" dirty="0"/>
          </a:p>
        </p:txBody>
      </p:sp>
      <p:sp>
        <p:nvSpPr>
          <p:cNvPr id="166" name="Rectangle 161">
            <a:extLst>
              <a:ext uri="{FF2B5EF4-FFF2-40B4-BE49-F238E27FC236}">
                <a16:creationId xmlns:a16="http://schemas.microsoft.com/office/drawing/2014/main"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529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speaking to a group of people in a meeting&#10;&#10;Description automatically generated with medium confidence">
            <a:extLst>
              <a:ext uri="{FF2B5EF4-FFF2-40B4-BE49-F238E27FC236}">
                <a16:creationId xmlns:a16="http://schemas.microsoft.com/office/drawing/2014/main" id="{439F1692-3D4D-63BE-5E02-9E23141023F6}"/>
              </a:ext>
            </a:extLst>
          </p:cNvPr>
          <p:cNvPicPr>
            <a:picLocks noChangeAspect="1"/>
          </p:cNvPicPr>
          <p:nvPr/>
        </p:nvPicPr>
        <p:blipFill rotWithShape="1">
          <a:blip r:embed="rId3">
            <a:extLst>
              <a:ext uri="{28A0092B-C50C-407E-A947-70E740481C1C}">
                <a14:useLocalDpi xmlns:a14="http://schemas.microsoft.com/office/drawing/2010/main" val="0"/>
              </a:ext>
            </a:extLst>
          </a:blip>
          <a:srcRect l="2528" r="536" b="-1"/>
          <a:stretch/>
        </p:blipFill>
        <p:spPr>
          <a:xfrm>
            <a:off x="5405862" y="1292809"/>
            <a:ext cx="6019331" cy="4269136"/>
          </a:xfrm>
          <a:prstGeom prst="rect">
            <a:avLst/>
          </a:prstGeom>
          <a:effectLst/>
        </p:spPr>
      </p:pic>
      <p:sp>
        <p:nvSpPr>
          <p:cNvPr id="150" name="Google Shape;150;p6"/>
          <p:cNvSpPr txBox="1">
            <a:spLocks noGrp="1"/>
          </p:cNvSpPr>
          <p:nvPr>
            <p:ph type="sldNum" sz="quarter" idx="12"/>
          </p:nvPr>
        </p:nvSpPr>
        <p:spPr>
          <a:xfrm>
            <a:off x="8610600" y="6356350"/>
            <a:ext cx="2743200" cy="365125"/>
          </a:xfrm>
          <a:prstGeom prst="rect">
            <a:avLst/>
          </a:prstGeom>
        </p:spPr>
        <p:txBody>
          <a:bodyPr spcFirstLastPara="1" lIns="91425" tIns="45700" rIns="91425" bIns="45700" anchorCtr="0">
            <a:normAutofit/>
          </a:bodyPr>
          <a:lstStyle/>
          <a:p>
            <a:pPr marL="0" lvl="0" indent="0" rtl="0">
              <a:spcBef>
                <a:spcPts val="0"/>
              </a:spcBef>
              <a:spcAft>
                <a:spcPts val="600"/>
              </a:spcAft>
              <a:buNone/>
            </a:pPr>
            <a:fld id="{00000000-1234-1234-1234-123412341234}" type="slidenum">
              <a:rPr lang="en-US">
                <a:solidFill>
                  <a:srgbClr val="303030"/>
                </a:solidFill>
              </a:rPr>
              <a:pPr marL="0" lvl="0" indent="0" rtl="0">
                <a:spcBef>
                  <a:spcPts val="0"/>
                </a:spcBef>
                <a:spcAft>
                  <a:spcPts val="600"/>
                </a:spcAft>
                <a:buNone/>
              </a:pPr>
              <a:t>8</a:t>
            </a:fld>
            <a:endParaRPr lang="en-US">
              <a:solidFill>
                <a:srgbClr val="303030"/>
              </a:solidFill>
            </a:endParaRPr>
          </a:p>
        </p:txBody>
      </p:sp>
      <p:cxnSp>
        <p:nvCxnSpPr>
          <p:cNvPr id="5" name="Straight Connector 4">
            <a:extLst>
              <a:ext uri="{FF2B5EF4-FFF2-40B4-BE49-F238E27FC236}">
                <a16:creationId xmlns:a16="http://schemas.microsoft.com/office/drawing/2014/main" id="{C7BE80CC-4FFD-5493-AF8A-0974B0EC5D11}"/>
              </a:ext>
            </a:extLst>
          </p:cNvPr>
          <p:cNvCxnSpPr>
            <a:cxnSpLocks/>
          </p:cNvCxnSpPr>
          <p:nvPr/>
        </p:nvCxnSpPr>
        <p:spPr>
          <a:xfrm>
            <a:off x="648929" y="1869253"/>
            <a:ext cx="3707533"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28337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11588</TotalTime>
  <Words>1023</Words>
  <Application>Microsoft Office PowerPoint</Application>
  <PresentationFormat>Widescreen</PresentationFormat>
  <Paragraphs>77</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Times New Roman</vt:lpstr>
      <vt:lpstr>Twentieth Century</vt:lpstr>
      <vt:lpstr>Office Theme</vt:lpstr>
      <vt:lpstr>Governance Theory Part 1:</vt:lpstr>
      <vt:lpstr>The Birth of a Paradigm </vt:lpstr>
      <vt:lpstr>Cultural Implications of the Theory</vt:lpstr>
      <vt:lpstr>Preservation of Common Pool Resources</vt:lpstr>
      <vt:lpstr>A New Theory Emerges</vt:lpstr>
      <vt:lpstr>Advantages</vt:lpstr>
      <vt:lpstr>Challenges</vt:lpstr>
      <vt:lpstr>Applying Polycentric Governance to Climate Change</vt:lpstr>
      <vt:lpstr>Applying Polycentric Governance to  Climate Change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Governance Theory Part 1</dc:title>
  <dc:creator>Erin Duffy</dc:creator>
  <cp:lastModifiedBy>Erin Duffy</cp:lastModifiedBy>
  <cp:revision>22</cp:revision>
  <cp:lastPrinted>2022-09-30T16:55:46Z</cp:lastPrinted>
  <dcterms:created xsi:type="dcterms:W3CDTF">2022-09-21T17:19:51Z</dcterms:created>
  <dcterms:modified xsi:type="dcterms:W3CDTF">2022-10-04T20:59:59Z</dcterms:modified>
</cp:coreProperties>
</file>