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4" r:id="rId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 roundtripDataSignature="AMtx7mjTPNtECxSUAiFdEDhZ8HL6YTsPI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40"/>
    <p:restoredTop sz="82449"/>
  </p:normalViewPr>
  <p:slideViewPr>
    <p:cSldViewPr snapToGrid="0">
      <p:cViewPr varScale="1">
        <p:scale>
          <a:sx n="129" d="100"/>
          <a:sy n="129" d="100"/>
        </p:scale>
        <p:origin x="10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dirty="0"/>
              <a:t>Instructor: You may present this USDA information as an opportunity for learners to think about how our government provides many possible strategies for implementing conservation, particularly by focusing on their four priority initiatives. However, </a:t>
            </a:r>
            <a:r>
              <a:rPr lang="en-US" sz="1400" dirty="0" err="1"/>
              <a:t>Basche</a:t>
            </a:r>
            <a:r>
              <a:rPr lang="en-US" sz="1400" dirty="0"/>
              <a:t> et al. 2020 analyzed EQIP funding to find the great majority of money went to non-transformational projects. Ask learners to list their own best ideas for transformational farming and where they would identify Priority Initiatives (i.e., permaculture and polyculture; integrated pest management; cover crops and no-till farming; small-scale production for local markets; etc.). Also note that EQIP sets aside at least 10% of funds for “socially disadvantaged and beginning farmers and ranchers”—how does this nod to environmental justice and socio-environmental synthesis affect learners’ sense of the best pathways to apply for funding? </a:t>
            </a:r>
            <a:endParaRPr sz="1400" dirty="0"/>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US" dirty="0"/>
            </a:br>
            <a:r>
              <a:rPr lang="en-US" dirty="0"/>
              <a:t>Instructor: Learners might be surprised that these Resistance projects qualify as adaptive strategies for conservation at all. They seem typical of conventional industrial agriculture. Have learners speculate on the reasons that 77% of EQIP funding goes to projects within this category. Is it: farmer’s immediate needs addressed first, before future planning? Lack of imagination, ability to implement, or funding for more transformational changes? Entrenchment of typical Farm Bill priorities and the lobbying of Big Ag corporations to sell their seeds, chemicals, and machines? This funding skew is a fundamental hurdle for anyone interested in agricultural transformation.  </a:t>
            </a:r>
            <a:br>
              <a:rPr lang="en-US" dirty="0"/>
            </a:br>
            <a:endParaRPr dirty="0"/>
          </a:p>
        </p:txBody>
      </p:sp>
      <p:sp>
        <p:nvSpPr>
          <p:cNvPr id="119" name="Google Shape;1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Instructor: Note this Resilience “middle ground” strategy carries aspects of both Resistance and Transformation. Where have learners seen these strategies implemented? Is there any market-side publicity that would encourage consumers to select food grown with these interventions? </a:t>
            </a:r>
            <a:br>
              <a:rPr lang="en-US" dirty="0"/>
            </a:br>
            <a:endParaRPr dirty="0"/>
          </a:p>
        </p:txBody>
      </p:sp>
      <p:sp>
        <p:nvSpPr>
          <p:cNvPr id="129" name="Google Shape;12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Instructor: How do transformational techniques such as rotational grazing of animals integrated with polyculture planting challenge the status quo of our agricultural system? Learners should think about today’s stark separation of meat, dairy, egg, vegetable, and fruit farms into specialized, high-input monocultures. How does the conscious integration of multiple uses reduce the burden of inputs (fertilizers, pesticides) while buffering against disease, soil depletion, and crop loss from floods or pest pressure? On the other hand, how are complex biodynamic farms more challenging to manage? How does the low funding of these projects affect our ability to plan for future farm conditions and repair the damage of past industrial agriculture? </a:t>
            </a:r>
            <a:br>
              <a:rPr lang="en-US"/>
            </a:br>
            <a:br>
              <a:rPr lang="en-US"/>
            </a:br>
            <a:endParaRPr/>
          </a:p>
        </p:txBody>
      </p:sp>
      <p:sp>
        <p:nvSpPr>
          <p:cNvPr id="139" name="Google Shape;13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Instructor: Ask learners, where do Resistance, Resilience, and Transformational strategies fit in this 4-quadrant diagram? How does today’s care for soil health affect future crop and animal product yields, quality, and sustainability? What secondary effects in environmental quality may follow from soil health implementation (reduced nutrient and pesticide runoff; reduced dead or hypoxic zones in water bodies; improved clarity of water bodies from less silt and topsoil runoff; greater support of biodiversity on farms; pollinator services; resistance to drought, flood, and extreme wind; etc.)  </a:t>
            </a:r>
            <a:endParaRPr dirty="0"/>
          </a:p>
          <a:p>
            <a:pPr marL="0" lvl="0" indent="0" algn="l" rtl="0">
              <a:lnSpc>
                <a:spcPct val="100000"/>
              </a:lnSpc>
              <a:spcBef>
                <a:spcPts val="0"/>
              </a:spcBef>
              <a:spcAft>
                <a:spcPts val="0"/>
              </a:spcAft>
              <a:buSzPts val="1400"/>
              <a:buNone/>
            </a:pPr>
            <a:endParaRPr sz="14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400" b="0" i="0" u="none" strike="noStrike" dirty="0">
                <a:solidFill>
                  <a:schemeClr val="dk1"/>
                </a:solidFill>
                <a:latin typeface="Calibri"/>
                <a:ea typeface="Calibri"/>
                <a:cs typeface="Calibri"/>
                <a:sym typeface="Calibri"/>
              </a:rPr>
              <a:t>You may also ask a provocative question: Do vegetarian and vegan diets best support the most sustainable and low-input farming techniques? In other words, how does the integration of farm animals aid in sustainable practices, and how can that biodynamic support be factored into our consideration of the most sustainable, balanced, and healthy diets? </a:t>
            </a:r>
            <a:endParaRPr dirty="0"/>
          </a:p>
        </p:txBody>
      </p:sp>
      <p:sp>
        <p:nvSpPr>
          <p:cNvPr id="149" name="Google Shape;1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Instructor: have learners note local features, including forest buffers, a flower farm, a CSA, a large river, and multiple medium-sized towns. These social geographies should support their visions for how to apply for EQIP funding.</a:t>
            </a:r>
            <a:endParaRPr/>
          </a:p>
        </p:txBody>
      </p:sp>
      <p:sp>
        <p:nvSpPr>
          <p:cNvPr id="160" name="Google Shape;16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Instructor: Have learners note local features, including the grid of roadways and farm properties, set against flowing geographical lines like the “Loving Branch” stream and its headwaters. Also note the vast acreage of monocultures (corn), and the proximity of other inputs, such as the “show cattle” farm nearby. These ecological and social geographies should support their visions for how to apply for EQIP funding.</a:t>
            </a:r>
          </a:p>
          <a:p>
            <a:pPr marL="0" lvl="0" indent="0" algn="l" rtl="0">
              <a:lnSpc>
                <a:spcPct val="100000"/>
              </a:lnSpc>
              <a:spcBef>
                <a:spcPts val="0"/>
              </a:spcBef>
              <a:spcAft>
                <a:spcPts val="0"/>
              </a:spcAft>
              <a:buSzPts val="1400"/>
              <a:buNone/>
            </a:pPr>
            <a:endParaRPr dirty="0"/>
          </a:p>
        </p:txBody>
      </p:sp>
      <p:sp>
        <p:nvSpPr>
          <p:cNvPr id="160" name="Google Shape;16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59742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a:spLocks noGrp="1"/>
          </p:cNvSpPr>
          <p:nvPr>
            <p:ph type="pic" idx="2"/>
          </p:nvPr>
        </p:nvSpPr>
        <p:spPr>
          <a:xfrm>
            <a:off x="5183188" y="987425"/>
            <a:ext cx="6172200" cy="4873625"/>
          </a:xfrm>
          <a:prstGeom prst="rect">
            <a:avLst/>
          </a:prstGeom>
          <a:noFill/>
          <a:ln>
            <a:noFill/>
          </a:ln>
        </p:spPr>
      </p:sp>
      <p:sp>
        <p:nvSpPr>
          <p:cNvPr id="68" name="Google Shape;68;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sa/3.0/deed.en" TargetMode="Externa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3.0/deed.en" TargetMode="Externa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https/creativecommons.org/licenses/by-sa/4.0/commons.org/licenses/by-sa/3.0/" TargetMode="Externa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creativecommons.org/licenses/by-sa/4.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
          <p:cNvSpPr/>
          <p:nvPr/>
        </p:nvSpPr>
        <p:spPr>
          <a:xfrm>
            <a:off x="-14891" y="348047"/>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90" name="Google Shape;90;p1"/>
          <p:cNvSpPr txBox="1">
            <a:spLocks noGrp="1"/>
          </p:cNvSpPr>
          <p:nvPr>
            <p:ph type="ctrTitle"/>
          </p:nvPr>
        </p:nvSpPr>
        <p:spPr>
          <a:xfrm>
            <a:off x="113444" y="2683231"/>
            <a:ext cx="5641317" cy="256886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15000"/>
              </a:lnSpc>
              <a:spcBef>
                <a:spcPts val="0"/>
              </a:spcBef>
              <a:spcAft>
                <a:spcPts val="0"/>
              </a:spcAft>
              <a:buClr>
                <a:schemeClr val="dk1"/>
              </a:buClr>
              <a:buSzPct val="68750"/>
              <a:buFont typeface="Arial"/>
              <a:buNone/>
            </a:pPr>
            <a:endParaRPr sz="1600" b="1" dirty="0"/>
          </a:p>
          <a:p>
            <a:pPr marL="0" lvl="0" indent="0" algn="ctr" rtl="0">
              <a:lnSpc>
                <a:spcPct val="115000"/>
              </a:lnSpc>
              <a:spcBef>
                <a:spcPts val="0"/>
              </a:spcBef>
              <a:spcAft>
                <a:spcPts val="0"/>
              </a:spcAft>
              <a:buClr>
                <a:schemeClr val="dk1"/>
              </a:buClr>
              <a:buSzPct val="68750"/>
              <a:buFont typeface="Arial"/>
              <a:buNone/>
            </a:pPr>
            <a:endParaRPr sz="1600" b="1" dirty="0"/>
          </a:p>
          <a:p>
            <a:pPr marL="9525" lvl="0" rtl="0">
              <a:lnSpc>
                <a:spcPct val="115000"/>
              </a:lnSpc>
              <a:spcBef>
                <a:spcPts val="0"/>
              </a:spcBef>
              <a:spcAft>
                <a:spcPts val="0"/>
              </a:spcAft>
              <a:buClr>
                <a:schemeClr val="dk1"/>
              </a:buClr>
              <a:buSzPct val="27500"/>
              <a:buFont typeface="Arial"/>
              <a:buNone/>
            </a:pPr>
            <a:r>
              <a:rPr lang="en-US" sz="4000" b="1" dirty="0">
                <a:latin typeface="Arial"/>
                <a:ea typeface="Arial"/>
                <a:cs typeface="Arial"/>
                <a:sym typeface="Arial"/>
              </a:rPr>
              <a:t>Sustainable Agriculture: </a:t>
            </a:r>
            <a:endParaRPr sz="4000" b="1" dirty="0">
              <a:latin typeface="Arial"/>
              <a:ea typeface="Arial"/>
              <a:cs typeface="Arial"/>
              <a:sym typeface="Arial"/>
            </a:endParaRPr>
          </a:p>
          <a:p>
            <a:pPr marL="0" lvl="0" indent="0" rtl="0">
              <a:lnSpc>
                <a:spcPct val="90000"/>
              </a:lnSpc>
              <a:spcBef>
                <a:spcPts val="0"/>
              </a:spcBef>
              <a:spcAft>
                <a:spcPts val="0"/>
              </a:spcAft>
              <a:buClr>
                <a:srgbClr val="000000"/>
              </a:buClr>
              <a:buSzPct val="111111"/>
              <a:buFont typeface="Arial"/>
              <a:buNone/>
            </a:pPr>
            <a:r>
              <a:rPr lang="en-US" sz="4000" b="1" dirty="0">
                <a:solidFill>
                  <a:srgbClr val="000000"/>
                </a:solidFill>
                <a:latin typeface="Arial"/>
                <a:ea typeface="Arial"/>
                <a:cs typeface="Arial"/>
                <a:sym typeface="Arial"/>
              </a:rPr>
              <a:t> </a:t>
            </a:r>
            <a:r>
              <a:rPr lang="en-US" sz="4000" b="1" dirty="0">
                <a:solidFill>
                  <a:schemeClr val="accent6"/>
                </a:solidFill>
                <a:latin typeface="Arial"/>
                <a:ea typeface="Arial"/>
                <a:cs typeface="Arial"/>
                <a:sym typeface="Arial"/>
              </a:rPr>
              <a:t>Resistance, Resilience, or Transformational Farming </a:t>
            </a:r>
            <a:br>
              <a:rPr lang="en-US" sz="4000" b="1" dirty="0">
                <a:solidFill>
                  <a:schemeClr val="accent6"/>
                </a:solidFill>
                <a:latin typeface="Arial"/>
                <a:ea typeface="Arial"/>
                <a:cs typeface="Arial"/>
                <a:sym typeface="Arial"/>
              </a:rPr>
            </a:br>
            <a:endParaRPr sz="4000" dirty="0">
              <a:solidFill>
                <a:schemeClr val="accent6"/>
              </a:solidFill>
            </a:endParaRPr>
          </a:p>
        </p:txBody>
      </p:sp>
      <p:grpSp>
        <p:nvGrpSpPr>
          <p:cNvPr id="91" name="Google Shape;91;p1"/>
          <p:cNvGrpSpPr/>
          <p:nvPr/>
        </p:nvGrpSpPr>
        <p:grpSpPr>
          <a:xfrm flipH="1">
            <a:off x="9676747" y="0"/>
            <a:ext cx="2514948" cy="2174333"/>
            <a:chOff x="-305" y="-4155"/>
            <a:chExt cx="2514948" cy="2174333"/>
          </a:xfrm>
        </p:grpSpPr>
        <p:sp>
          <p:nvSpPr>
            <p:cNvPr id="92" name="Google Shape;92;p1"/>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Calibri"/>
                <a:ea typeface="Calibri"/>
                <a:cs typeface="Calibri"/>
                <a:sym typeface="Calibri"/>
              </a:endParaRPr>
            </a:p>
          </p:txBody>
        </p:sp>
        <p:sp>
          <p:nvSpPr>
            <p:cNvPr id="95" name="Google Shape;95;p1"/>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6" name="Google Shape;96;p1" descr="A picture containing text, clipart&#10;&#10;Description automatically generated"/>
          <p:cNvPicPr preferRelativeResize="0"/>
          <p:nvPr/>
        </p:nvPicPr>
        <p:blipFill rotWithShape="1">
          <a:blip r:embed="rId3">
            <a:alphaModFix/>
          </a:blip>
          <a:srcRect/>
          <a:stretch/>
        </p:blipFill>
        <p:spPr>
          <a:xfrm>
            <a:off x="402723" y="539346"/>
            <a:ext cx="3421356" cy="1248796"/>
          </a:xfrm>
          <a:prstGeom prst="rect">
            <a:avLst/>
          </a:prstGeom>
          <a:noFill/>
          <a:ln>
            <a:noFill/>
          </a:ln>
        </p:spPr>
      </p:pic>
      <p:grpSp>
        <p:nvGrpSpPr>
          <p:cNvPr id="97" name="Google Shape;97;p1"/>
          <p:cNvGrpSpPr/>
          <p:nvPr/>
        </p:nvGrpSpPr>
        <p:grpSpPr>
          <a:xfrm rot="10800000" flipH="1">
            <a:off x="0" y="4597612"/>
            <a:ext cx="3378428" cy="2535121"/>
            <a:chOff x="-305" y="-1"/>
            <a:chExt cx="3832880" cy="2876136"/>
          </a:xfrm>
        </p:grpSpPr>
        <p:sp>
          <p:nvSpPr>
            <p:cNvPr id="98" name="Google Shape;98;p1"/>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1"/>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1"/>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1"/>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2" name="Google Shape;102;p1"/>
          <p:cNvPicPr preferRelativeResize="0"/>
          <p:nvPr/>
        </p:nvPicPr>
        <p:blipFill rotWithShape="1">
          <a:blip r:embed="rId4">
            <a:alphaModFix/>
          </a:blip>
          <a:srcRect/>
          <a:stretch/>
        </p:blipFill>
        <p:spPr>
          <a:xfrm>
            <a:off x="5754761" y="2156056"/>
            <a:ext cx="5844696" cy="3642850"/>
          </a:xfrm>
          <a:prstGeom prst="rect">
            <a:avLst/>
          </a:prstGeom>
          <a:noFill/>
          <a:ln w="19050" cap="flat" cmpd="sng">
            <a:solidFill>
              <a:schemeClr val="dk1"/>
            </a:solidFill>
            <a:prstDash val="solid"/>
            <a:round/>
            <a:headEnd type="none" w="sm" len="sm"/>
            <a:tailEnd type="none" w="sm" len="sm"/>
          </a:ln>
        </p:spPr>
      </p:pic>
      <p:sp>
        <p:nvSpPr>
          <p:cNvPr id="103" name="Google Shape;103;p1"/>
          <p:cNvSpPr txBox="1"/>
          <p:nvPr/>
        </p:nvSpPr>
        <p:spPr>
          <a:xfrm>
            <a:off x="5754761" y="5803637"/>
            <a:ext cx="584469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Permaculture farm in the Swabian mountains, Germany. Photo by </a:t>
            </a:r>
            <a:r>
              <a:rPr lang="en-US" sz="1400" b="0" i="0" u="none" strike="noStrike" cap="none" dirty="0" err="1">
                <a:solidFill>
                  <a:srgbClr val="000000"/>
                </a:solidFill>
                <a:latin typeface="Arial"/>
                <a:ea typeface="Arial"/>
                <a:cs typeface="Arial"/>
                <a:sym typeface="Arial"/>
              </a:rPr>
              <a:t>Ewig</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Lernender</a:t>
            </a:r>
            <a:r>
              <a:rPr lang="en-US" sz="1400" b="0" i="0" u="none" strike="noStrike" cap="none" dirty="0">
                <a:solidFill>
                  <a:srgbClr val="000000"/>
                </a:solidFill>
                <a:latin typeface="Arial"/>
                <a:ea typeface="Arial"/>
                <a:cs typeface="Arial"/>
                <a:sym typeface="Arial"/>
              </a:rPr>
              <a:t> via Wikimedia Commons, </a:t>
            </a:r>
            <a:r>
              <a:rPr lang="en-US" sz="14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Share-Alike 3.0</a:t>
            </a:r>
            <a:r>
              <a:rPr lang="en-US" sz="14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4D5DFAFF-F42F-E34D-5FCD-7F8FD207B016}"/>
              </a:ext>
            </a:extLst>
          </p:cNvPr>
          <p:cNvSpPr txBox="1"/>
          <p:nvPr/>
        </p:nvSpPr>
        <p:spPr>
          <a:xfrm>
            <a:off x="-65821" y="6097700"/>
            <a:ext cx="2623930" cy="307777"/>
          </a:xfrm>
          <a:prstGeom prst="rect">
            <a:avLst/>
          </a:prstGeom>
          <a:noFill/>
        </p:spPr>
        <p:txBody>
          <a:bodyPr wrap="square" rtlCol="0">
            <a:spAutoFit/>
          </a:bodyPr>
          <a:lstStyle/>
          <a:p>
            <a:pPr algn="ctr"/>
            <a:r>
              <a:rPr lang="en-US" dirty="0"/>
              <a:t>By: Heidi Scott, SESYNC</a:t>
            </a:r>
          </a:p>
        </p:txBody>
      </p:sp>
      <p:sp>
        <p:nvSpPr>
          <p:cNvPr id="3" name="Google Shape;103;p1">
            <a:extLst>
              <a:ext uri="{FF2B5EF4-FFF2-40B4-BE49-F238E27FC236}">
                <a16:creationId xmlns:a16="http://schemas.microsoft.com/office/drawing/2014/main" id="{E09A2698-2447-B98B-3DAE-10235165751E}"/>
              </a:ext>
            </a:extLst>
          </p:cNvPr>
          <p:cNvSpPr txBox="1">
            <a:spLocks noGrp="1"/>
          </p:cNvSpPr>
          <p:nvPr>
            <p:ph type="dt" sz="half"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10/24/22</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1265583" y="544512"/>
            <a:ext cx="10088217" cy="1281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600"/>
              <a:buFont typeface="Arial"/>
              <a:buNone/>
            </a:pPr>
            <a:r>
              <a:rPr lang="en-US" sz="3600" b="1" dirty="0">
                <a:solidFill>
                  <a:srgbClr val="000000"/>
                </a:solidFill>
                <a:latin typeface="Arial"/>
                <a:ea typeface="Arial"/>
                <a:cs typeface="Arial"/>
                <a:sym typeface="Arial"/>
              </a:rPr>
              <a:t>USDA Funding through the EQIP Program</a:t>
            </a:r>
            <a:endParaRPr sz="3600" dirty="0"/>
          </a:p>
        </p:txBody>
      </p:sp>
      <p:sp>
        <p:nvSpPr>
          <p:cNvPr id="110" name="Google Shape;110;p2"/>
          <p:cNvSpPr txBox="1">
            <a:spLocks noGrp="1"/>
          </p:cNvSpPr>
          <p:nvPr>
            <p:ph type="body" idx="1"/>
          </p:nvPr>
        </p:nvSpPr>
        <p:spPr>
          <a:xfrm>
            <a:off x="496329" y="1714414"/>
            <a:ext cx="10952459" cy="266686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b="1" dirty="0"/>
              <a:t>Environmental Quality Incentives Program (EQIP):</a:t>
            </a:r>
            <a:endParaRPr dirty="0"/>
          </a:p>
          <a:p>
            <a:pPr marL="457200" lvl="0" indent="-457200" algn="l" rtl="0">
              <a:lnSpc>
                <a:spcPct val="90000"/>
              </a:lnSpc>
              <a:spcBef>
                <a:spcPts val="1000"/>
              </a:spcBef>
              <a:spcAft>
                <a:spcPts val="0"/>
              </a:spcAft>
              <a:buSzPts val="1800"/>
              <a:buFont typeface="Noto Sans Symbols"/>
              <a:buChar char="✔"/>
            </a:pPr>
            <a:r>
              <a:rPr lang="en-US" dirty="0"/>
              <a:t>Helps farmers implement conservation practices on working lands </a:t>
            </a:r>
            <a:endParaRPr dirty="0"/>
          </a:p>
          <a:p>
            <a:pPr marL="457200" lvl="0" indent="-457200" algn="l" rtl="0">
              <a:lnSpc>
                <a:spcPct val="90000"/>
              </a:lnSpc>
              <a:spcBef>
                <a:spcPts val="1000"/>
              </a:spcBef>
              <a:spcAft>
                <a:spcPts val="0"/>
              </a:spcAft>
              <a:buSzPts val="1800"/>
              <a:buFont typeface="Noto Sans Symbols"/>
              <a:buChar char="✔"/>
            </a:pPr>
            <a:r>
              <a:rPr lang="en-US" dirty="0"/>
              <a:t>Financially supports projects that enhance irrigation efficiency, watershed quality, and renovation of crop, pasture, and forested lands</a:t>
            </a:r>
            <a:endParaRPr dirty="0"/>
          </a:p>
          <a:p>
            <a:pPr marL="457200" lvl="0" indent="-457200" algn="l" rtl="0">
              <a:lnSpc>
                <a:spcPct val="90000"/>
              </a:lnSpc>
              <a:spcBef>
                <a:spcPts val="1000"/>
              </a:spcBef>
              <a:spcAft>
                <a:spcPts val="0"/>
              </a:spcAft>
              <a:buSzPts val="1800"/>
              <a:buFont typeface="Noto Sans Symbols"/>
              <a:buChar char="✔"/>
            </a:pPr>
            <a:r>
              <a:rPr lang="en-US" dirty="0"/>
              <a:t>4 Priority Initiatives: High tunnels, organics, air quality, and on-farm energy production </a:t>
            </a:r>
            <a:endParaRPr dirty="0"/>
          </a:p>
        </p:txBody>
      </p:sp>
      <p:sp>
        <p:nvSpPr>
          <p:cNvPr id="111" name="Google Shape;111;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
        <p:nvSpPr>
          <p:cNvPr id="112" name="Google Shape;112;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13" name="Google Shape;113;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114" name="Google Shape;114;p2"/>
          <p:cNvPicPr preferRelativeResize="0"/>
          <p:nvPr/>
        </p:nvPicPr>
        <p:blipFill rotWithShape="1">
          <a:blip r:embed="rId4">
            <a:alphaModFix/>
          </a:blip>
          <a:srcRect/>
          <a:stretch/>
        </p:blipFill>
        <p:spPr>
          <a:xfrm>
            <a:off x="496329" y="4381276"/>
            <a:ext cx="10857471" cy="1685692"/>
          </a:xfrm>
          <a:prstGeom prst="rect">
            <a:avLst/>
          </a:prstGeom>
          <a:noFill/>
          <a:ln>
            <a:noFill/>
          </a:ln>
        </p:spPr>
      </p:pic>
      <p:sp>
        <p:nvSpPr>
          <p:cNvPr id="115" name="Google Shape;115;p2"/>
          <p:cNvSpPr txBox="1"/>
          <p:nvPr/>
        </p:nvSpPr>
        <p:spPr>
          <a:xfrm>
            <a:off x="1847097" y="6079351"/>
            <a:ext cx="816281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Galactic Wind Farm, Springfield Wisconsin. Unaltered photo by Corey Coyle via Wikimedia Commons, </a:t>
            </a:r>
            <a:r>
              <a:rPr lang="en-US" sz="1200" b="0" i="1"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Attribution 3.0</a:t>
            </a:r>
            <a:r>
              <a:rPr lang="en-US" sz="1200" b="0" i="1" u="none" strike="noStrike" cap="none">
                <a:solidFill>
                  <a:srgbClr val="000000"/>
                </a:solidFill>
                <a:latin typeface="Arial"/>
                <a:ea typeface="Arial"/>
                <a:cs typeface="Arial"/>
                <a:sym typeface="Arial"/>
              </a:rP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372342" y="327111"/>
            <a:ext cx="9447316" cy="10962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ct val="111111"/>
              <a:buFont typeface="Arial"/>
              <a:buNone/>
            </a:pPr>
            <a:r>
              <a:rPr lang="en-US" sz="3200" b="1" dirty="0" err="1">
                <a:solidFill>
                  <a:srgbClr val="000000"/>
                </a:solidFill>
                <a:latin typeface="Arial"/>
                <a:ea typeface="Arial"/>
                <a:cs typeface="Arial"/>
                <a:sym typeface="Arial"/>
              </a:rPr>
              <a:t>Basche</a:t>
            </a:r>
            <a:r>
              <a:rPr lang="en-US" sz="3200" b="1" dirty="0">
                <a:solidFill>
                  <a:srgbClr val="000000"/>
                </a:solidFill>
                <a:latin typeface="Arial"/>
                <a:ea typeface="Arial"/>
                <a:cs typeface="Arial"/>
                <a:sym typeface="Arial"/>
              </a:rPr>
              <a:t> et al. 2020: </a:t>
            </a:r>
            <a:br>
              <a:rPr lang="en-US" sz="3200" b="1" dirty="0">
                <a:solidFill>
                  <a:srgbClr val="000000"/>
                </a:solidFill>
                <a:latin typeface="Arial"/>
                <a:ea typeface="Arial"/>
                <a:cs typeface="Arial"/>
                <a:sym typeface="Arial"/>
              </a:rPr>
            </a:br>
            <a:r>
              <a:rPr lang="en-US" sz="3200" b="1" dirty="0">
                <a:solidFill>
                  <a:srgbClr val="000000"/>
                </a:solidFill>
                <a:latin typeface="Arial"/>
                <a:ea typeface="Arial"/>
                <a:cs typeface="Arial"/>
                <a:sym typeface="Arial"/>
              </a:rPr>
              <a:t>Untapped Potential of USDA Funding</a:t>
            </a:r>
            <a:endParaRPr sz="3200" dirty="0"/>
          </a:p>
        </p:txBody>
      </p:sp>
      <p:sp>
        <p:nvSpPr>
          <p:cNvPr id="122" name="Google Shape;122;p3"/>
          <p:cNvSpPr txBox="1">
            <a:spLocks noGrp="1"/>
          </p:cNvSpPr>
          <p:nvPr>
            <p:ph type="body" idx="1"/>
          </p:nvPr>
        </p:nvSpPr>
        <p:spPr>
          <a:xfrm>
            <a:off x="0" y="1548364"/>
            <a:ext cx="7046027" cy="49118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3267"/>
              <a:buNone/>
            </a:pPr>
            <a:r>
              <a:rPr lang="en-US" b="1" dirty="0"/>
              <a:t>Adaptive Strategy Principles</a:t>
            </a:r>
            <a:r>
              <a:rPr lang="en-US" dirty="0"/>
              <a:t>: </a:t>
            </a:r>
            <a:endParaRPr sz="2400" dirty="0"/>
          </a:p>
          <a:p>
            <a:pPr marL="483869" lvl="0" indent="-457200" algn="l" rtl="0">
              <a:lnSpc>
                <a:spcPct val="90000"/>
              </a:lnSpc>
              <a:spcBef>
                <a:spcPts val="1000"/>
              </a:spcBef>
              <a:spcAft>
                <a:spcPts val="0"/>
              </a:spcAft>
              <a:buClr>
                <a:schemeClr val="dk1"/>
              </a:buClr>
              <a:buSzPts val="2800"/>
              <a:buFont typeface="Noto Sans Symbols"/>
              <a:buChar char="✔"/>
            </a:pPr>
            <a:r>
              <a:rPr lang="en-US" b="1" dirty="0"/>
              <a:t>Resistance</a:t>
            </a:r>
            <a:r>
              <a:rPr lang="en-US" dirty="0"/>
              <a:t>: requires the least change in agroecosystem form and function</a:t>
            </a:r>
            <a:endParaRPr dirty="0"/>
          </a:p>
          <a:p>
            <a:pPr marL="941070" lvl="1" indent="-457200" algn="l" rtl="0">
              <a:lnSpc>
                <a:spcPct val="90000"/>
              </a:lnSpc>
              <a:spcBef>
                <a:spcPts val="1000"/>
              </a:spcBef>
              <a:spcAft>
                <a:spcPts val="0"/>
              </a:spcAft>
              <a:buSzPts val="2400"/>
              <a:buFont typeface="Arial"/>
              <a:buChar char="•"/>
            </a:pPr>
            <a:r>
              <a:rPr lang="en-US" dirty="0"/>
              <a:t>Use reactive interventions to target specific problems with existing technology—examples: </a:t>
            </a:r>
            <a:endParaRPr dirty="0"/>
          </a:p>
          <a:p>
            <a:pPr marL="1663700" lvl="2" indent="-404813" algn="l" rtl="0">
              <a:lnSpc>
                <a:spcPct val="90000"/>
              </a:lnSpc>
              <a:spcBef>
                <a:spcPts val="1000"/>
              </a:spcBef>
              <a:spcAft>
                <a:spcPts val="0"/>
              </a:spcAft>
              <a:buSzPts val="2400"/>
              <a:buFont typeface="Arial"/>
              <a:buChar char="•"/>
            </a:pPr>
            <a:r>
              <a:rPr lang="en-US" sz="2400" dirty="0"/>
              <a:t>Irrigation systems in drought-prone areas</a:t>
            </a:r>
            <a:endParaRPr dirty="0"/>
          </a:p>
          <a:p>
            <a:pPr marL="1663700" lvl="2" indent="-404813" algn="l" rtl="0">
              <a:lnSpc>
                <a:spcPct val="90000"/>
              </a:lnSpc>
              <a:spcBef>
                <a:spcPts val="1000"/>
              </a:spcBef>
              <a:spcAft>
                <a:spcPts val="0"/>
              </a:spcAft>
              <a:buSzPts val="2400"/>
              <a:buFont typeface="Arial"/>
              <a:buChar char="•"/>
            </a:pPr>
            <a:r>
              <a:rPr lang="en-US" sz="2400" dirty="0"/>
              <a:t>Pesticide regimens to target areas experiencing high pest pressures</a:t>
            </a:r>
            <a:endParaRPr dirty="0"/>
          </a:p>
          <a:p>
            <a:pPr marL="1663700" lvl="2" indent="-404813" algn="l" rtl="0">
              <a:lnSpc>
                <a:spcPct val="90000"/>
              </a:lnSpc>
              <a:spcBef>
                <a:spcPts val="1000"/>
              </a:spcBef>
              <a:spcAft>
                <a:spcPts val="0"/>
              </a:spcAft>
              <a:buSzPts val="2400"/>
              <a:buFont typeface="Arial"/>
              <a:buChar char="•"/>
            </a:pPr>
            <a:r>
              <a:rPr lang="en-US" sz="2400" dirty="0"/>
              <a:t>Financial tools: insurance, disaster relief</a:t>
            </a:r>
            <a:endParaRPr dirty="0"/>
          </a:p>
          <a:p>
            <a:pPr marL="1663700" lvl="2" indent="-404813" algn="l" rtl="0">
              <a:lnSpc>
                <a:spcPct val="90000"/>
              </a:lnSpc>
              <a:spcBef>
                <a:spcPts val="1000"/>
              </a:spcBef>
              <a:spcAft>
                <a:spcPts val="0"/>
              </a:spcAft>
              <a:buSzPts val="2400"/>
              <a:buFont typeface="Arial"/>
              <a:buChar char="•"/>
            </a:pPr>
            <a:r>
              <a:rPr lang="en-US" sz="2400" dirty="0"/>
              <a:t>Resistance strategies received 77% of USDA/EQIP funding in </a:t>
            </a:r>
            <a:r>
              <a:rPr lang="en-US" sz="2400" dirty="0" err="1"/>
              <a:t>Basche</a:t>
            </a:r>
            <a:r>
              <a:rPr lang="en-US" sz="2400" dirty="0"/>
              <a:t> analysis</a:t>
            </a:r>
            <a:endParaRPr dirty="0"/>
          </a:p>
          <a:p>
            <a:pPr marL="941070" lvl="1" indent="-304800" algn="l" rtl="0">
              <a:lnSpc>
                <a:spcPct val="90000"/>
              </a:lnSpc>
              <a:spcBef>
                <a:spcPts val="1000"/>
              </a:spcBef>
              <a:spcAft>
                <a:spcPts val="0"/>
              </a:spcAft>
              <a:buSzPts val="2400"/>
              <a:buFont typeface="Arial"/>
              <a:buNone/>
            </a:pPr>
            <a:endParaRPr dirty="0"/>
          </a:p>
          <a:p>
            <a:pPr marL="0" lvl="0" indent="0" algn="l" rtl="0">
              <a:lnSpc>
                <a:spcPct val="90000"/>
              </a:lnSpc>
              <a:spcBef>
                <a:spcPts val="1000"/>
              </a:spcBef>
              <a:spcAft>
                <a:spcPts val="0"/>
              </a:spcAft>
              <a:buClr>
                <a:schemeClr val="dk1"/>
              </a:buClr>
              <a:buSzPts val="2800"/>
              <a:buNone/>
            </a:pPr>
            <a:endParaRPr b="1" dirty="0"/>
          </a:p>
          <a:p>
            <a:pPr marL="0" lvl="0" indent="0" algn="l" rtl="0">
              <a:lnSpc>
                <a:spcPct val="90000"/>
              </a:lnSpc>
              <a:spcBef>
                <a:spcPts val="1000"/>
              </a:spcBef>
              <a:spcAft>
                <a:spcPts val="0"/>
              </a:spcAft>
              <a:buClr>
                <a:schemeClr val="dk1"/>
              </a:buClr>
              <a:buSzPts val="2800"/>
              <a:buNone/>
            </a:pPr>
            <a:endParaRPr dirty="0"/>
          </a:p>
        </p:txBody>
      </p:sp>
      <p:sp>
        <p:nvSpPr>
          <p:cNvPr id="123" name="Google Shape;12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pic>
        <p:nvPicPr>
          <p:cNvPr id="124" name="Google Shape;124;p3"/>
          <p:cNvPicPr preferRelativeResize="0"/>
          <p:nvPr/>
        </p:nvPicPr>
        <p:blipFill rotWithShape="1">
          <a:blip r:embed="rId4">
            <a:alphaModFix/>
          </a:blip>
          <a:srcRect/>
          <a:stretch/>
        </p:blipFill>
        <p:spPr>
          <a:xfrm>
            <a:off x="7046027" y="2208127"/>
            <a:ext cx="4789715" cy="3592286"/>
          </a:xfrm>
          <a:prstGeom prst="rect">
            <a:avLst/>
          </a:prstGeom>
          <a:noFill/>
          <a:ln>
            <a:noFill/>
          </a:ln>
        </p:spPr>
      </p:pic>
      <p:sp>
        <p:nvSpPr>
          <p:cNvPr id="125" name="Google Shape;125;p3"/>
          <p:cNvSpPr txBox="1"/>
          <p:nvPr/>
        </p:nvSpPr>
        <p:spPr>
          <a:xfrm>
            <a:off x="7046027" y="5800413"/>
            <a:ext cx="478971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Drop sprinkler system. Unaltered photo by Max Wahrhaftig via Wikimedia Commons, </a:t>
            </a:r>
            <a:r>
              <a:rPr lang="en-US" sz="1100" b="0" i="1"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Share-Alike 3.0</a:t>
            </a:r>
            <a:r>
              <a:rPr lang="en-US" sz="1100" b="0" i="1" u="none" strike="noStrike" cap="none">
                <a:solidFill>
                  <a:srgbClr val="000000"/>
                </a:solidFill>
                <a:latin typeface="Arial"/>
                <a:ea typeface="Arial"/>
                <a:cs typeface="Arial"/>
                <a:sym typeface="Arial"/>
              </a:rPr>
              <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2" name="Google Shape;132;p17"/>
          <p:cNvSpPr txBox="1">
            <a:spLocks noGrp="1"/>
          </p:cNvSpPr>
          <p:nvPr>
            <p:ph type="body" idx="1"/>
          </p:nvPr>
        </p:nvSpPr>
        <p:spPr>
          <a:xfrm>
            <a:off x="140525" y="1548364"/>
            <a:ext cx="6905502" cy="491181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Clr>
                <a:schemeClr val="dk1"/>
              </a:buClr>
              <a:buSzPts val="3267"/>
              <a:buNone/>
            </a:pPr>
            <a:r>
              <a:rPr lang="en-US" sz="3000" b="1" dirty="0"/>
              <a:t>Adaptive Strategy Principles</a:t>
            </a:r>
            <a:r>
              <a:rPr lang="en-US" sz="3000" dirty="0"/>
              <a:t>: </a:t>
            </a:r>
            <a:endParaRPr sz="3000" dirty="0"/>
          </a:p>
          <a:p>
            <a:pPr marL="483869" lvl="0" indent="-457200" algn="l" rtl="0">
              <a:lnSpc>
                <a:spcPct val="90000"/>
              </a:lnSpc>
              <a:spcBef>
                <a:spcPts val="1000"/>
              </a:spcBef>
              <a:spcAft>
                <a:spcPts val="0"/>
              </a:spcAft>
              <a:buClr>
                <a:schemeClr val="dk1"/>
              </a:buClr>
              <a:buSzPts val="2800"/>
              <a:buFont typeface="Noto Sans Symbols"/>
              <a:buChar char="✔"/>
            </a:pPr>
            <a:r>
              <a:rPr lang="en-US" sz="3000" b="1" dirty="0"/>
              <a:t>Resilience</a:t>
            </a:r>
            <a:r>
              <a:rPr lang="en-US" sz="3000" dirty="0"/>
              <a:t>: proactive interventions that increase functional and response diversity and reduce risks from multiple threats:</a:t>
            </a:r>
            <a:endParaRPr sz="3000" dirty="0"/>
          </a:p>
          <a:p>
            <a:pPr marL="941070" lvl="1" indent="-457200" algn="l" rtl="0">
              <a:lnSpc>
                <a:spcPct val="90000"/>
              </a:lnSpc>
              <a:spcBef>
                <a:spcPts val="1000"/>
              </a:spcBef>
              <a:spcAft>
                <a:spcPts val="0"/>
              </a:spcAft>
              <a:buSzPts val="2400"/>
              <a:buFont typeface="Arial"/>
              <a:buChar char="•"/>
            </a:pPr>
            <a:r>
              <a:rPr lang="en-US" sz="2600" dirty="0"/>
              <a:t>Use cover crops and no-till planting</a:t>
            </a:r>
            <a:endParaRPr sz="2600" dirty="0"/>
          </a:p>
          <a:p>
            <a:pPr marL="941070" lvl="1" indent="-457200" algn="l" rtl="0">
              <a:lnSpc>
                <a:spcPct val="90000"/>
              </a:lnSpc>
              <a:spcBef>
                <a:spcPts val="1000"/>
              </a:spcBef>
              <a:spcAft>
                <a:spcPts val="0"/>
              </a:spcAft>
              <a:buSzPts val="2400"/>
              <a:buFont typeface="Arial"/>
              <a:buChar char="•"/>
            </a:pPr>
            <a:r>
              <a:rPr lang="en-US" sz="2600" dirty="0"/>
              <a:t>Diversify plant rotation to endure variable rainfall and buffer against economic losses of monocultures</a:t>
            </a:r>
            <a:endParaRPr sz="2600" dirty="0"/>
          </a:p>
          <a:p>
            <a:pPr marL="941070" lvl="1" indent="-457200" algn="l" rtl="0">
              <a:lnSpc>
                <a:spcPct val="90000"/>
              </a:lnSpc>
              <a:spcBef>
                <a:spcPts val="1000"/>
              </a:spcBef>
              <a:spcAft>
                <a:spcPts val="0"/>
              </a:spcAft>
              <a:buSzPts val="2400"/>
              <a:buFont typeface="Arial"/>
              <a:buChar char="•"/>
            </a:pPr>
            <a:r>
              <a:rPr lang="en-US" sz="2600" dirty="0"/>
              <a:t>Enhance profitability with strategic crop choices that optimize soil health, rainfall, and market demands (i.e., farmer’s markets, community supported agriculture)</a:t>
            </a:r>
            <a:endParaRPr sz="2600" dirty="0"/>
          </a:p>
          <a:p>
            <a:pPr marL="941070" lvl="1" indent="-457200" algn="l" rtl="0">
              <a:lnSpc>
                <a:spcPct val="90000"/>
              </a:lnSpc>
              <a:spcBef>
                <a:spcPts val="1000"/>
              </a:spcBef>
              <a:spcAft>
                <a:spcPts val="0"/>
              </a:spcAft>
              <a:buSzPts val="2400"/>
              <a:buFont typeface="Arial"/>
              <a:buChar char="•"/>
            </a:pPr>
            <a:r>
              <a:rPr lang="en-US" sz="2600" dirty="0"/>
              <a:t>Received 20% of EQIP funding </a:t>
            </a:r>
            <a:endParaRPr sz="2600" dirty="0"/>
          </a:p>
          <a:p>
            <a:pPr marL="0" lvl="0" indent="0" algn="l" rtl="0">
              <a:lnSpc>
                <a:spcPct val="90000"/>
              </a:lnSpc>
              <a:spcBef>
                <a:spcPts val="1000"/>
              </a:spcBef>
              <a:spcAft>
                <a:spcPts val="0"/>
              </a:spcAft>
              <a:buClr>
                <a:schemeClr val="dk1"/>
              </a:buClr>
              <a:buSzPts val="2800"/>
              <a:buNone/>
            </a:pPr>
            <a:endParaRPr b="1" dirty="0"/>
          </a:p>
          <a:p>
            <a:pPr marL="0" lvl="0" indent="0" algn="l" rtl="0">
              <a:lnSpc>
                <a:spcPct val="90000"/>
              </a:lnSpc>
              <a:spcBef>
                <a:spcPts val="1000"/>
              </a:spcBef>
              <a:spcAft>
                <a:spcPts val="0"/>
              </a:spcAft>
              <a:buClr>
                <a:schemeClr val="dk1"/>
              </a:buClr>
              <a:buSzPts val="2800"/>
              <a:buNone/>
            </a:pPr>
            <a:endParaRPr dirty="0"/>
          </a:p>
        </p:txBody>
      </p:sp>
      <p:sp>
        <p:nvSpPr>
          <p:cNvPr id="133" name="Google Shape;13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134" name="Google Shape;134;p17"/>
          <p:cNvPicPr preferRelativeResize="0"/>
          <p:nvPr/>
        </p:nvPicPr>
        <p:blipFill rotWithShape="1">
          <a:blip r:embed="rId4">
            <a:alphaModFix/>
          </a:blip>
          <a:srcRect/>
          <a:stretch/>
        </p:blipFill>
        <p:spPr>
          <a:xfrm>
            <a:off x="7046027" y="2559373"/>
            <a:ext cx="4789715" cy="2889794"/>
          </a:xfrm>
          <a:prstGeom prst="rect">
            <a:avLst/>
          </a:prstGeom>
          <a:noFill/>
          <a:ln>
            <a:noFill/>
          </a:ln>
        </p:spPr>
      </p:pic>
      <p:sp>
        <p:nvSpPr>
          <p:cNvPr id="135" name="Google Shape;135;p17"/>
          <p:cNvSpPr txBox="1"/>
          <p:nvPr/>
        </p:nvSpPr>
        <p:spPr>
          <a:xfrm>
            <a:off x="7046027" y="5523784"/>
            <a:ext cx="478971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No-till direct drill seed planting. Unaltered photo by Marilijoost via Wikimedia Commons, </a:t>
            </a:r>
            <a:r>
              <a:rPr lang="en-US" sz="1100" b="0" i="1"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Share-Alike 4.0</a:t>
            </a:r>
            <a:r>
              <a:rPr lang="en-US" sz="1100" b="0" i="1" u="none" strike="noStrike" cap="none">
                <a:solidFill>
                  <a:srgbClr val="000000"/>
                </a:solidFill>
                <a:latin typeface="Arial"/>
                <a:ea typeface="Arial"/>
                <a:cs typeface="Arial"/>
                <a:sym typeface="Arial"/>
              </a:rPr>
              <a:t>.</a:t>
            </a:r>
            <a:endParaRPr/>
          </a:p>
        </p:txBody>
      </p:sp>
      <p:sp>
        <p:nvSpPr>
          <p:cNvPr id="4" name="Google Shape;121;p3">
            <a:extLst>
              <a:ext uri="{FF2B5EF4-FFF2-40B4-BE49-F238E27FC236}">
                <a16:creationId xmlns:a16="http://schemas.microsoft.com/office/drawing/2014/main" id="{60E66AC8-D602-89A2-1F11-AFE97CC8232F}"/>
              </a:ext>
            </a:extLst>
          </p:cNvPr>
          <p:cNvSpPr txBox="1">
            <a:spLocks/>
          </p:cNvSpPr>
          <p:nvPr/>
        </p:nvSpPr>
        <p:spPr>
          <a:xfrm>
            <a:off x="1372342" y="377544"/>
            <a:ext cx="9447316" cy="109620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0000"/>
              </a:buClr>
              <a:buSzPct val="111111"/>
              <a:buFont typeface="Arial"/>
              <a:buNone/>
            </a:pPr>
            <a:r>
              <a:rPr lang="en-US" sz="3200" b="1" dirty="0" err="1">
                <a:solidFill>
                  <a:srgbClr val="000000"/>
                </a:solidFill>
                <a:latin typeface="Arial"/>
                <a:ea typeface="Arial"/>
                <a:cs typeface="Arial"/>
                <a:sym typeface="Arial"/>
              </a:rPr>
              <a:t>Basche</a:t>
            </a:r>
            <a:r>
              <a:rPr lang="en-US" sz="3200" b="1" dirty="0">
                <a:solidFill>
                  <a:srgbClr val="000000"/>
                </a:solidFill>
                <a:latin typeface="Arial"/>
                <a:ea typeface="Arial"/>
                <a:cs typeface="Arial"/>
                <a:sym typeface="Arial"/>
              </a:rPr>
              <a:t> et al. 2020: </a:t>
            </a:r>
            <a:br>
              <a:rPr lang="en-US" sz="3200" b="1" dirty="0">
                <a:solidFill>
                  <a:srgbClr val="000000"/>
                </a:solidFill>
                <a:latin typeface="Arial"/>
                <a:ea typeface="Arial"/>
                <a:cs typeface="Arial"/>
                <a:sym typeface="Arial"/>
              </a:rPr>
            </a:br>
            <a:r>
              <a:rPr lang="en-US" sz="3200" b="1" dirty="0">
                <a:solidFill>
                  <a:srgbClr val="000000"/>
                </a:solidFill>
                <a:latin typeface="Arial"/>
                <a:ea typeface="Arial"/>
                <a:cs typeface="Arial"/>
                <a:sym typeface="Arial"/>
              </a:rPr>
              <a:t>Untapped Potential of USDA Funding</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2" name="Google Shape;142;p18"/>
          <p:cNvSpPr txBox="1">
            <a:spLocks noGrp="1"/>
          </p:cNvSpPr>
          <p:nvPr>
            <p:ph type="body" idx="1"/>
          </p:nvPr>
        </p:nvSpPr>
        <p:spPr>
          <a:xfrm>
            <a:off x="140524" y="1548364"/>
            <a:ext cx="7519059" cy="49118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3267"/>
              <a:buNone/>
            </a:pPr>
            <a:r>
              <a:rPr lang="en-US" b="1" dirty="0"/>
              <a:t>Adaptive Strategy Principles</a:t>
            </a:r>
            <a:r>
              <a:rPr lang="en-US" dirty="0"/>
              <a:t>: </a:t>
            </a:r>
            <a:endParaRPr sz="2400" dirty="0"/>
          </a:p>
          <a:p>
            <a:pPr marL="483869" lvl="0" indent="-457200" algn="l" rtl="0">
              <a:lnSpc>
                <a:spcPct val="90000"/>
              </a:lnSpc>
              <a:spcBef>
                <a:spcPts val="1000"/>
              </a:spcBef>
              <a:spcAft>
                <a:spcPts val="0"/>
              </a:spcAft>
              <a:buClr>
                <a:schemeClr val="dk1"/>
              </a:buClr>
              <a:buSzPts val="2800"/>
              <a:buFont typeface="Noto Sans Symbols"/>
              <a:buChar char="✔"/>
            </a:pPr>
            <a:r>
              <a:rPr lang="en-US" sz="2600" b="1" dirty="0"/>
              <a:t>Transformation</a:t>
            </a:r>
            <a:r>
              <a:rPr lang="en-US" sz="2600" dirty="0"/>
              <a:t>: resilience strategies + transition to a new agroecosystem with structure and function suited to future long-term conditions: </a:t>
            </a:r>
            <a:endParaRPr sz="2600" dirty="0"/>
          </a:p>
          <a:p>
            <a:pPr marL="941070" lvl="1" indent="-457200" algn="l" rtl="0">
              <a:lnSpc>
                <a:spcPct val="90000"/>
              </a:lnSpc>
              <a:spcBef>
                <a:spcPts val="1000"/>
              </a:spcBef>
              <a:spcAft>
                <a:spcPts val="0"/>
              </a:spcAft>
              <a:buSzPts val="2400"/>
              <a:buFont typeface="Arial"/>
              <a:buChar char="•"/>
            </a:pPr>
            <a:r>
              <a:rPr lang="en-US" dirty="0"/>
              <a:t>Factor in climate-change projections </a:t>
            </a:r>
            <a:endParaRPr dirty="0"/>
          </a:p>
          <a:p>
            <a:pPr marL="941070" lvl="1" indent="-457200" algn="l" rtl="0">
              <a:lnSpc>
                <a:spcPct val="90000"/>
              </a:lnSpc>
              <a:spcBef>
                <a:spcPts val="1000"/>
              </a:spcBef>
              <a:spcAft>
                <a:spcPts val="0"/>
              </a:spcAft>
              <a:buSzPts val="2400"/>
              <a:buFont typeface="Arial"/>
              <a:buChar char="•"/>
            </a:pPr>
            <a:r>
              <a:rPr lang="en-US" dirty="0"/>
              <a:t>Provide multiple benefits to producer and local community</a:t>
            </a:r>
          </a:p>
          <a:p>
            <a:pPr marL="1398270" lvl="2" indent="-457200">
              <a:spcBef>
                <a:spcPts val="1000"/>
              </a:spcBef>
              <a:buSzPts val="2400"/>
            </a:pPr>
            <a:r>
              <a:rPr lang="en-US" dirty="0"/>
              <a:t>For example, transition conventional row crop in floodplain to managed grazing + polyculture: reduces risk of flood damage, enhances water quality, provides food to local community</a:t>
            </a:r>
            <a:endParaRPr dirty="0"/>
          </a:p>
          <a:p>
            <a:pPr marL="941070" lvl="1" indent="-457200" algn="l" rtl="0">
              <a:lnSpc>
                <a:spcPct val="90000"/>
              </a:lnSpc>
              <a:spcBef>
                <a:spcPts val="1000"/>
              </a:spcBef>
              <a:spcAft>
                <a:spcPts val="0"/>
              </a:spcAft>
              <a:buSzPts val="2400"/>
              <a:buFont typeface="Arial"/>
              <a:buChar char="•"/>
            </a:pPr>
            <a:r>
              <a:rPr lang="en-US" dirty="0"/>
              <a:t>Received 2%</a:t>
            </a:r>
            <a:r>
              <a:rPr lang="en-US" i="1" dirty="0"/>
              <a:t> </a:t>
            </a:r>
            <a:r>
              <a:rPr lang="en-US" dirty="0"/>
              <a:t>of EQIP funding</a:t>
            </a:r>
            <a:endParaRPr dirty="0"/>
          </a:p>
          <a:p>
            <a:pPr marL="0" lvl="0" indent="0" algn="l" rtl="0">
              <a:lnSpc>
                <a:spcPct val="90000"/>
              </a:lnSpc>
              <a:spcBef>
                <a:spcPts val="1000"/>
              </a:spcBef>
              <a:spcAft>
                <a:spcPts val="0"/>
              </a:spcAft>
              <a:buClr>
                <a:schemeClr val="dk1"/>
              </a:buClr>
              <a:buSzPts val="2800"/>
              <a:buNone/>
            </a:pPr>
            <a:endParaRPr b="1" dirty="0"/>
          </a:p>
          <a:p>
            <a:pPr marL="0" lvl="0" indent="0" algn="l" rtl="0">
              <a:lnSpc>
                <a:spcPct val="90000"/>
              </a:lnSpc>
              <a:spcBef>
                <a:spcPts val="1000"/>
              </a:spcBef>
              <a:spcAft>
                <a:spcPts val="0"/>
              </a:spcAft>
              <a:buClr>
                <a:schemeClr val="dk1"/>
              </a:buClr>
              <a:buSzPts val="2800"/>
              <a:buNone/>
            </a:pPr>
            <a:endParaRPr dirty="0"/>
          </a:p>
        </p:txBody>
      </p:sp>
      <p:sp>
        <p:nvSpPr>
          <p:cNvPr id="143" name="Google Shape;14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144" name="Google Shape;144;p18"/>
          <p:cNvSpPr txBox="1"/>
          <p:nvPr/>
        </p:nvSpPr>
        <p:spPr>
          <a:xfrm>
            <a:off x="7261761" y="5276356"/>
            <a:ext cx="478971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1" u="none" strike="noStrike" cap="none">
                <a:solidFill>
                  <a:srgbClr val="000000"/>
                </a:solidFill>
                <a:latin typeface="Arial"/>
                <a:ea typeface="Arial"/>
                <a:cs typeface="Arial"/>
                <a:sym typeface="Arial"/>
              </a:rPr>
              <a:t>Rotational grazing regimen. Unaltered diagram by Ian Alexander via Wikimedia Commons, </a:t>
            </a:r>
            <a:r>
              <a:rPr lang="en-US" sz="1100" b="0" i="1"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Share-Alike 4.0</a:t>
            </a:r>
            <a:r>
              <a:rPr lang="en-US" sz="1100" b="0" i="1" u="none" strike="noStrike" cap="none">
                <a:solidFill>
                  <a:srgbClr val="000000"/>
                </a:solidFill>
                <a:latin typeface="Arial"/>
                <a:ea typeface="Arial"/>
                <a:cs typeface="Arial"/>
                <a:sym typeface="Arial"/>
              </a:rPr>
              <a:t>.</a:t>
            </a:r>
            <a:endParaRPr/>
          </a:p>
        </p:txBody>
      </p:sp>
      <p:pic>
        <p:nvPicPr>
          <p:cNvPr id="145" name="Google Shape;145;p18"/>
          <p:cNvPicPr preferRelativeResize="0"/>
          <p:nvPr/>
        </p:nvPicPr>
        <p:blipFill rotWithShape="1">
          <a:blip r:embed="rId5">
            <a:alphaModFix/>
          </a:blip>
          <a:srcRect/>
          <a:stretch/>
        </p:blipFill>
        <p:spPr>
          <a:xfrm>
            <a:off x="7251340" y="1872889"/>
            <a:ext cx="4810555" cy="3403467"/>
          </a:xfrm>
          <a:prstGeom prst="rect">
            <a:avLst/>
          </a:prstGeom>
          <a:noFill/>
          <a:ln>
            <a:noFill/>
          </a:ln>
        </p:spPr>
      </p:pic>
      <p:sp>
        <p:nvSpPr>
          <p:cNvPr id="4" name="Google Shape;121;p3">
            <a:extLst>
              <a:ext uri="{FF2B5EF4-FFF2-40B4-BE49-F238E27FC236}">
                <a16:creationId xmlns:a16="http://schemas.microsoft.com/office/drawing/2014/main" id="{AD3899B9-1740-C368-8A8C-460F671CF636}"/>
              </a:ext>
            </a:extLst>
          </p:cNvPr>
          <p:cNvSpPr txBox="1">
            <a:spLocks/>
          </p:cNvSpPr>
          <p:nvPr/>
        </p:nvSpPr>
        <p:spPr>
          <a:xfrm>
            <a:off x="1700334" y="345799"/>
            <a:ext cx="9447316" cy="109620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0000"/>
              </a:buClr>
              <a:buSzPct val="111111"/>
              <a:buFont typeface="Arial"/>
              <a:buNone/>
            </a:pPr>
            <a:r>
              <a:rPr lang="en-US" sz="3200" b="1" dirty="0" err="1">
                <a:solidFill>
                  <a:srgbClr val="000000"/>
                </a:solidFill>
                <a:latin typeface="Arial"/>
                <a:ea typeface="Arial"/>
                <a:cs typeface="Arial"/>
                <a:sym typeface="Arial"/>
              </a:rPr>
              <a:t>Basche</a:t>
            </a:r>
            <a:r>
              <a:rPr lang="en-US" sz="3200" b="1" dirty="0">
                <a:solidFill>
                  <a:srgbClr val="000000"/>
                </a:solidFill>
                <a:latin typeface="Arial"/>
                <a:ea typeface="Arial"/>
                <a:cs typeface="Arial"/>
                <a:sym typeface="Arial"/>
              </a:rPr>
              <a:t> et al. 2020: </a:t>
            </a:r>
            <a:br>
              <a:rPr lang="en-US" sz="3200" b="1" dirty="0">
                <a:solidFill>
                  <a:srgbClr val="000000"/>
                </a:solidFill>
                <a:latin typeface="Arial"/>
                <a:ea typeface="Arial"/>
                <a:cs typeface="Arial"/>
                <a:sym typeface="Arial"/>
              </a:rPr>
            </a:br>
            <a:r>
              <a:rPr lang="en-US" sz="3200" b="1" dirty="0">
                <a:solidFill>
                  <a:srgbClr val="000000"/>
                </a:solidFill>
                <a:latin typeface="Arial"/>
                <a:ea typeface="Arial"/>
                <a:cs typeface="Arial"/>
                <a:sym typeface="Arial"/>
              </a:rPr>
              <a:t>Untapped Potential of USDA Funding</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4"/>
          <p:cNvSpPr txBox="1">
            <a:spLocks noGrp="1"/>
          </p:cNvSpPr>
          <p:nvPr>
            <p:ph type="title"/>
          </p:nvPr>
        </p:nvSpPr>
        <p:spPr>
          <a:xfrm>
            <a:off x="2133600" y="665380"/>
            <a:ext cx="9220200" cy="7778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sz="3200" b="1" dirty="0">
                <a:latin typeface="Arial"/>
                <a:ea typeface="Arial"/>
                <a:cs typeface="Arial"/>
                <a:sym typeface="Arial"/>
              </a:rPr>
              <a:t>Soil Health Outcomes of Four Classification Types</a:t>
            </a:r>
            <a:endParaRPr sz="3200" dirty="0">
              <a:latin typeface="Arial"/>
              <a:ea typeface="Arial"/>
              <a:cs typeface="Arial"/>
              <a:sym typeface="Arial"/>
            </a:endParaRPr>
          </a:p>
        </p:txBody>
      </p:sp>
      <p:sp>
        <p:nvSpPr>
          <p:cNvPr id="152" name="Google Shape;152;p4"/>
          <p:cNvSpPr txBox="1">
            <a:spLocks noGrp="1"/>
          </p:cNvSpPr>
          <p:nvPr>
            <p:ph type="body" idx="1"/>
          </p:nvPr>
        </p:nvSpPr>
        <p:spPr>
          <a:xfrm>
            <a:off x="344557" y="1540011"/>
            <a:ext cx="11847443" cy="4638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400" dirty="0">
                <a:latin typeface="Arial"/>
                <a:ea typeface="Arial"/>
                <a:cs typeface="Arial"/>
                <a:sym typeface="Arial"/>
              </a:rPr>
              <a:t>Figure 1 from </a:t>
            </a:r>
            <a:r>
              <a:rPr lang="en-US" sz="2400" dirty="0" err="1">
                <a:latin typeface="Arial"/>
                <a:ea typeface="Arial"/>
                <a:cs typeface="Arial"/>
                <a:sym typeface="Arial"/>
              </a:rPr>
              <a:t>Basche</a:t>
            </a:r>
            <a:r>
              <a:rPr lang="en-US" sz="2400" dirty="0">
                <a:latin typeface="Arial"/>
                <a:ea typeface="Arial"/>
                <a:cs typeface="Arial"/>
                <a:sym typeface="Arial"/>
              </a:rPr>
              <a:t> et al. (2020)</a:t>
            </a:r>
            <a:endParaRPr dirty="0"/>
          </a:p>
        </p:txBody>
      </p:sp>
      <p:sp>
        <p:nvSpPr>
          <p:cNvPr id="153" name="Google Shape;15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154" name="Google Shape;154;p4"/>
          <p:cNvPicPr preferRelativeResize="0"/>
          <p:nvPr/>
        </p:nvPicPr>
        <p:blipFill rotWithShape="1">
          <a:blip r:embed="rId4">
            <a:alphaModFix/>
          </a:blip>
          <a:srcRect t="2700"/>
          <a:stretch/>
        </p:blipFill>
        <p:spPr>
          <a:xfrm>
            <a:off x="973215" y="1927229"/>
            <a:ext cx="10287000" cy="3661931"/>
          </a:xfrm>
          <a:prstGeom prst="rect">
            <a:avLst/>
          </a:prstGeom>
          <a:noFill/>
          <a:ln>
            <a:noFill/>
          </a:ln>
        </p:spPr>
      </p:pic>
      <p:sp>
        <p:nvSpPr>
          <p:cNvPr id="155" name="Google Shape;155;p4"/>
          <p:cNvSpPr/>
          <p:nvPr/>
        </p:nvSpPr>
        <p:spPr>
          <a:xfrm>
            <a:off x="838200" y="5450148"/>
            <a:ext cx="10474185"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alibri"/>
                <a:ea typeface="Calibri"/>
                <a:cs typeface="Calibri"/>
                <a:sym typeface="Calibri"/>
              </a:rPr>
            </a:b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
        <p:nvSpPr>
          <p:cNvPr id="156" name="Google Shape;156;p4"/>
          <p:cNvSpPr txBox="1"/>
          <p:nvPr/>
        </p:nvSpPr>
        <p:spPr>
          <a:xfrm>
            <a:off x="879615" y="5388403"/>
            <a:ext cx="104742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(B) illustrates the categories within the “soil health outcome” classification, including: Quadrant 1, no change or improvement to soil health, represented by Nutrient Management (590); Quadrant 2, reducing soil disturbance or erosion, represented by Residue and</a:t>
            </a:r>
            <a:r>
              <a:rPr lang="en-US" dirty="0"/>
              <a:t> </a:t>
            </a:r>
            <a:r>
              <a:rPr lang="en-US" sz="1400" b="0" i="0" u="none" strike="noStrike" cap="none" dirty="0">
                <a:solidFill>
                  <a:srgbClr val="000000"/>
                </a:solidFill>
                <a:latin typeface="Arial"/>
                <a:ea typeface="Arial"/>
                <a:cs typeface="Arial"/>
                <a:sym typeface="Arial"/>
              </a:rPr>
              <a:t>Tillage Management, No-Till (329); Quadrant 3, increasing agrobiodiversity, represented by Prescribed Burning (338); and Quadrant 4, both reducing soil disturbance or erosion and increasing agrobiodiversity, represented by </a:t>
            </a:r>
            <a:r>
              <a:rPr lang="en-US" sz="1400" b="0" i="0" u="none" strike="noStrike" cap="none" dirty="0" err="1">
                <a:solidFill>
                  <a:srgbClr val="000000"/>
                </a:solidFill>
                <a:latin typeface="Arial"/>
                <a:ea typeface="Arial"/>
                <a:cs typeface="Arial"/>
                <a:sym typeface="Arial"/>
              </a:rPr>
              <a:t>Silvopasture</a:t>
            </a:r>
            <a:r>
              <a:rPr lang="en-US" sz="1400" b="0" i="0" u="none" strike="noStrike" cap="none" dirty="0">
                <a:solidFill>
                  <a:srgbClr val="000000"/>
                </a:solidFill>
                <a:latin typeface="Arial"/>
                <a:ea typeface="Arial"/>
                <a:cs typeface="Arial"/>
                <a:sym typeface="Arial"/>
              </a:rPr>
              <a:t> (381).</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19"/>
          <p:cNvSpPr txBox="1">
            <a:spLocks noGrp="1"/>
          </p:cNvSpPr>
          <p:nvPr>
            <p:ph type="title"/>
          </p:nvPr>
        </p:nvSpPr>
        <p:spPr>
          <a:xfrm>
            <a:off x="1625046" y="637898"/>
            <a:ext cx="9220200" cy="7778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sz="3200" b="1" dirty="0">
                <a:latin typeface="Arial"/>
                <a:ea typeface="Arial"/>
                <a:cs typeface="Arial"/>
                <a:sym typeface="Arial"/>
              </a:rPr>
              <a:t>Target Farm #1: Small-Scale Riverside Farm, </a:t>
            </a:r>
            <a:br>
              <a:rPr lang="en-US" sz="3200" b="1" dirty="0">
                <a:latin typeface="Arial"/>
                <a:ea typeface="Arial"/>
                <a:cs typeface="Arial"/>
                <a:sym typeface="Arial"/>
              </a:rPr>
            </a:br>
            <a:r>
              <a:rPr lang="en-US" sz="3200" b="1" dirty="0">
                <a:latin typeface="Arial"/>
                <a:ea typeface="Arial"/>
                <a:cs typeface="Arial"/>
                <a:sym typeface="Arial"/>
              </a:rPr>
              <a:t>25 Acres in New England</a:t>
            </a:r>
            <a:endParaRPr sz="3200" dirty="0">
              <a:latin typeface="Arial"/>
              <a:ea typeface="Arial"/>
              <a:cs typeface="Arial"/>
              <a:sym typeface="Arial"/>
            </a:endParaRPr>
          </a:p>
        </p:txBody>
      </p:sp>
      <p:sp>
        <p:nvSpPr>
          <p:cNvPr id="163" name="Google Shape;16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164" name="Google Shape;164;p19"/>
          <p:cNvPicPr preferRelativeResize="0"/>
          <p:nvPr/>
        </p:nvPicPr>
        <p:blipFill rotWithShape="1">
          <a:blip r:embed="rId4">
            <a:alphaModFix/>
          </a:blip>
          <a:srcRect/>
          <a:stretch/>
        </p:blipFill>
        <p:spPr>
          <a:xfrm>
            <a:off x="2023267" y="1479936"/>
            <a:ext cx="8145459" cy="4801168"/>
          </a:xfrm>
          <a:prstGeom prst="rect">
            <a:avLst/>
          </a:prstGeom>
          <a:noFill/>
          <a:ln>
            <a:noFill/>
          </a:ln>
        </p:spPr>
      </p:pic>
      <p:sp>
        <p:nvSpPr>
          <p:cNvPr id="165" name="Google Shape;165;p19"/>
          <p:cNvSpPr/>
          <p:nvPr/>
        </p:nvSpPr>
        <p:spPr>
          <a:xfrm>
            <a:off x="838200" y="5450148"/>
            <a:ext cx="10474185"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alibri"/>
                <a:ea typeface="Calibri"/>
                <a:cs typeface="Calibri"/>
                <a:sym typeface="Calibri"/>
              </a:rPr>
            </a:b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
        <p:nvSpPr>
          <p:cNvPr id="166" name="Google Shape;166;p19"/>
          <p:cNvSpPr txBox="1"/>
          <p:nvPr/>
        </p:nvSpPr>
        <p:spPr>
          <a:xfrm>
            <a:off x="2782430" y="6356350"/>
            <a:ext cx="662713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dirty="0">
                <a:solidFill>
                  <a:srgbClr val="000000"/>
                </a:solidFill>
                <a:latin typeface="Arial"/>
                <a:ea typeface="Arial"/>
                <a:cs typeface="Arial"/>
                <a:sym typeface="Arial"/>
              </a:rPr>
              <a:t>Photo courtesy of Google maps/CNES/Airbus, </a:t>
            </a:r>
            <a:r>
              <a:rPr lang="en-US" sz="1200" b="0" i="1" u="none" strike="noStrike" cap="none" dirty="0" err="1">
                <a:solidFill>
                  <a:srgbClr val="000000"/>
                </a:solidFill>
                <a:latin typeface="Arial"/>
                <a:ea typeface="Arial"/>
                <a:cs typeface="Arial"/>
                <a:sym typeface="Arial"/>
              </a:rPr>
              <a:t>MassGIS</a:t>
            </a:r>
            <a:r>
              <a:rPr lang="en-US" sz="1200" b="0" i="1" u="none" strike="noStrike" cap="none" dirty="0">
                <a:solidFill>
                  <a:srgbClr val="000000"/>
                </a:solidFill>
                <a:latin typeface="Arial"/>
                <a:ea typeface="Arial"/>
                <a:cs typeface="Arial"/>
                <a:sym typeface="Arial"/>
              </a:rPr>
              <a:t>, Maxar Tech, USDA/FPAC/Geo, 2022</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19"/>
          <p:cNvSpPr txBox="1">
            <a:spLocks noGrp="1"/>
          </p:cNvSpPr>
          <p:nvPr>
            <p:ph type="title"/>
          </p:nvPr>
        </p:nvSpPr>
        <p:spPr>
          <a:xfrm>
            <a:off x="1625046" y="637898"/>
            <a:ext cx="9220200" cy="7778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sz="3200" b="1" dirty="0">
                <a:latin typeface="Arial"/>
                <a:ea typeface="Arial"/>
                <a:cs typeface="Arial"/>
                <a:sym typeface="Arial"/>
              </a:rPr>
              <a:t>Target Farm #1: Large Midwest Industrial Farm, </a:t>
            </a:r>
            <a:br>
              <a:rPr lang="en-US" sz="3200" b="1" dirty="0">
                <a:latin typeface="Arial"/>
                <a:ea typeface="Arial"/>
                <a:cs typeface="Arial"/>
                <a:sym typeface="Arial"/>
              </a:rPr>
            </a:br>
            <a:r>
              <a:rPr lang="en-US" sz="3200" b="1" dirty="0">
                <a:latin typeface="Arial"/>
                <a:ea typeface="Arial"/>
                <a:cs typeface="Arial"/>
                <a:sym typeface="Arial"/>
              </a:rPr>
              <a:t>1000 Acres in Illinois</a:t>
            </a:r>
            <a:endParaRPr sz="3200" dirty="0">
              <a:latin typeface="Arial"/>
              <a:ea typeface="Arial"/>
              <a:cs typeface="Arial"/>
              <a:sym typeface="Arial"/>
            </a:endParaRPr>
          </a:p>
        </p:txBody>
      </p:sp>
      <p:sp>
        <p:nvSpPr>
          <p:cNvPr id="163" name="Google Shape;16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dirty="0"/>
          </a:p>
        </p:txBody>
      </p:sp>
      <p:sp>
        <p:nvSpPr>
          <p:cNvPr id="165" name="Google Shape;165;p19"/>
          <p:cNvSpPr/>
          <p:nvPr/>
        </p:nvSpPr>
        <p:spPr>
          <a:xfrm>
            <a:off x="838200" y="5450148"/>
            <a:ext cx="10474185"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alibri"/>
                <a:ea typeface="Calibri"/>
                <a:cs typeface="Calibri"/>
                <a:sym typeface="Calibri"/>
              </a:rPr>
            </a:b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
        <p:nvSpPr>
          <p:cNvPr id="166" name="Google Shape;166;p19"/>
          <p:cNvSpPr txBox="1"/>
          <p:nvPr/>
        </p:nvSpPr>
        <p:spPr>
          <a:xfrm>
            <a:off x="2782430" y="6356350"/>
            <a:ext cx="6627135"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1" u="none" strike="noStrike" cap="none" dirty="0">
                <a:solidFill>
                  <a:srgbClr val="000000"/>
                </a:solidFill>
                <a:latin typeface="Arial"/>
                <a:ea typeface="Arial"/>
                <a:cs typeface="Arial"/>
                <a:sym typeface="Arial"/>
              </a:rPr>
              <a:t>Photo courtesy of Google Maps, Maxar Tech, USDA/FPAC/Geo, 2022</a:t>
            </a:r>
            <a:endParaRPr lang="en-US" sz="1200" dirty="0"/>
          </a:p>
        </p:txBody>
      </p:sp>
      <p:pic>
        <p:nvPicPr>
          <p:cNvPr id="2" name="Google Shape;174;p20">
            <a:extLst>
              <a:ext uri="{FF2B5EF4-FFF2-40B4-BE49-F238E27FC236}">
                <a16:creationId xmlns:a16="http://schemas.microsoft.com/office/drawing/2014/main" id="{FB01FEED-7BF5-972E-7AE1-09A427A3860B}"/>
              </a:ext>
            </a:extLst>
          </p:cNvPr>
          <p:cNvPicPr preferRelativeResize="0"/>
          <p:nvPr/>
        </p:nvPicPr>
        <p:blipFill rotWithShape="1">
          <a:blip r:embed="rId4">
            <a:alphaModFix/>
          </a:blip>
          <a:srcRect/>
          <a:stretch/>
        </p:blipFill>
        <p:spPr>
          <a:xfrm>
            <a:off x="2023267" y="1496075"/>
            <a:ext cx="8145459" cy="4772149"/>
          </a:xfrm>
          <a:prstGeom prst="rect">
            <a:avLst/>
          </a:prstGeom>
          <a:noFill/>
          <a:ln>
            <a:noFill/>
          </a:ln>
        </p:spPr>
      </p:pic>
    </p:spTree>
    <p:extLst>
      <p:ext uri="{BB962C8B-B14F-4D97-AF65-F5344CB8AC3E}">
        <p14:creationId xmlns:p14="http://schemas.microsoft.com/office/powerpoint/2010/main" val="283922359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1325</Words>
  <Application>Microsoft Macintosh PowerPoint</Application>
  <PresentationFormat>Widescreen</PresentationFormat>
  <Paragraphs>78</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Noto Sans Symbols</vt:lpstr>
      <vt:lpstr>Office Theme</vt:lpstr>
      <vt:lpstr>  Sustainable Agriculture:   Resistance, Resilience, or Transformational Farming  </vt:lpstr>
      <vt:lpstr>USDA Funding through the EQIP Program</vt:lpstr>
      <vt:lpstr>Basche et al. 2020:  Untapped Potential of USDA Funding</vt:lpstr>
      <vt:lpstr>PowerPoint Presentation</vt:lpstr>
      <vt:lpstr>PowerPoint Presentation</vt:lpstr>
      <vt:lpstr>Soil Health Outcomes of Four Classification Types</vt:lpstr>
      <vt:lpstr>Target Farm #1: Small-Scale Riverside Farm,  25 Acres in New England</vt:lpstr>
      <vt:lpstr>Target Farm #1: Large Midwest Industrial Farm,  1000 Acres in Illinois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Sustainable Agriculture:   Resistance, Resilience, or Transformational Farming  </dc:title>
  <dc:creator>Heidi CM Scott</dc:creator>
  <cp:lastModifiedBy>Alaina Gallagher</cp:lastModifiedBy>
  <cp:revision>1</cp:revision>
  <dcterms:created xsi:type="dcterms:W3CDTF">2022-09-28T11:57:10Z</dcterms:created>
  <dcterms:modified xsi:type="dcterms:W3CDTF">2022-10-24T18:54:55Z</dcterms:modified>
</cp:coreProperties>
</file>