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firstSlideNum="0" strictFirstAndLastChars="0" saveSubsetFonts="1">
  <p:sldMasterIdLst>
    <p:sldMasterId id="2147483648" r:id="rId3"/>
  </p:sldMasterIdLst>
  <p:notesMasterIdLst>
    <p:notesMasterId r:id="rId4"/>
  </p:notesMasterIdLst>
  <p:sldIdLst>
    <p:sldId id="256" r:id="rId5"/>
    <p:sldId id="257" r:id="rId6"/>
    <p:sldId id="258" r:id="rId7"/>
    <p:sldId id="259" r:id="rId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9" roundtripDataSignature="AMtx7mjJybDX31GaanBIaGYQN5EpLpiI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t>Instructors might detail some professions that fall under the general category of “ecosystem managers”: Federal and state government workers in natural resources departments (state DNRs, FWS, NPS); park rangers; scientists working with park groups; even amateur naturalists who lead interest groups or maintain local spaces (invasive species removal, planting, pollinator gardeners).</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US" sz="1400"/>
              <a:t>Also: </a:t>
            </a:r>
            <a:r>
              <a:rPr lang="en-US" sz="1400"/>
              <a:t>Ask learners to think about what types of complementary uses may fulfill both ecosystem services to humans and aid other species. Tree canopy, wildflowers, and greenways are all examples of beneficial outcomes for humans and non-humans. </a:t>
            </a:r>
            <a:endParaRPr sz="1400"/>
          </a:p>
        </p:txBody>
      </p:sp>
      <p:sp>
        <p:nvSpPr>
          <p:cNvPr id="106" name="Google Shape;10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400" u="none" strike="noStrike">
                <a:solidFill>
                  <a:schemeClr val="dk1"/>
                </a:solidFill>
                <a:latin typeface="Calibri"/>
                <a:ea typeface="Calibri"/>
                <a:cs typeface="Calibri"/>
                <a:sym typeface="Calibri"/>
              </a:rPr>
              <a:t>Instructor: Ask learners to name other ES tradeoffs that </a:t>
            </a:r>
            <a:r>
              <a:rPr lang="en-US" sz="1400"/>
              <a:t>affect</a:t>
            </a:r>
            <a:r>
              <a:rPr b="0" i="0" lang="en-US" sz="1400" u="none" strike="noStrike">
                <a:solidFill>
                  <a:schemeClr val="dk1"/>
                </a:solidFill>
                <a:latin typeface="Calibri"/>
                <a:ea typeface="Calibri"/>
                <a:cs typeface="Calibri"/>
                <a:sym typeface="Calibri"/>
              </a:rPr>
              <a:t> management choices. Do these choices seem directed by particular cultural factors, such as adherence to historical ecosystems (classic Restoration Ecology), priority o</a:t>
            </a:r>
            <a:r>
              <a:rPr lang="en-US" sz="1400"/>
              <a:t>f</a:t>
            </a:r>
            <a:r>
              <a:rPr b="0" i="0" lang="en-US" sz="1400" u="none" strike="noStrike">
                <a:solidFill>
                  <a:schemeClr val="dk1"/>
                </a:solidFill>
                <a:latin typeface="Calibri"/>
                <a:ea typeface="Calibri"/>
                <a:cs typeface="Calibri"/>
                <a:sym typeface="Calibri"/>
              </a:rPr>
              <a:t> human benefits over ecological community benefits, factors of budget and financing, or development priorities? Ask them how choices related to managing UFPs may face new challenges and find new priorities as cities grow and climate change stresses our infrastructure and experience of nature. </a:t>
            </a:r>
            <a:endParaRPr sz="1400"/>
          </a:p>
          <a:p>
            <a:pPr indent="0" lvl="0" marL="0" rtl="0" algn="l">
              <a:spcBef>
                <a:spcPts val="0"/>
              </a:spcBef>
              <a:spcAft>
                <a:spcPts val="0"/>
              </a:spcAft>
              <a:buNone/>
            </a:pPr>
            <a:br>
              <a:rPr lang="en-US"/>
            </a:br>
            <a:br>
              <a:rPr lang="en-US"/>
            </a:br>
            <a:endParaRPr/>
          </a:p>
        </p:txBody>
      </p:sp>
      <p:sp>
        <p:nvSpPr>
          <p:cNvPr id="118" name="Google Shape;11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400" u="none" strike="noStrike">
                <a:solidFill>
                  <a:schemeClr val="dk1"/>
                </a:solidFill>
                <a:latin typeface="Calibri"/>
                <a:ea typeface="Calibri"/>
                <a:cs typeface="Calibri"/>
                <a:sym typeface="Calibri"/>
              </a:rPr>
              <a:t>Instructor: Direct learners’ attention to the two related but distinct “rose diagrams” of parts a) and b). While a) is useful in demonstrating how historical traits and management regimes may help compare and distinguish between different UFP scenarios (note esp. the inverse relationship between “Production” and “Historical” patches), </a:t>
            </a:r>
            <a:r>
              <a:rPr b="1" i="0" lang="en-US" sz="1400" u="none" strike="noStrike">
                <a:solidFill>
                  <a:schemeClr val="dk1"/>
                </a:solidFill>
                <a:latin typeface="Calibri"/>
                <a:ea typeface="Calibri"/>
                <a:cs typeface="Calibri"/>
                <a:sym typeface="Calibri"/>
              </a:rPr>
              <a:t>it is b) that will serve as an analytical model for this lesson</a:t>
            </a:r>
            <a:r>
              <a:rPr b="0" i="0" lang="en-US" sz="1400" u="none" strike="noStrike">
                <a:solidFill>
                  <a:schemeClr val="dk1"/>
                </a:solidFill>
                <a:latin typeface="Calibri"/>
                <a:ea typeface="Calibri"/>
                <a:cs typeface="Calibri"/>
                <a:sym typeface="Calibri"/>
              </a:rPr>
              <a:t>. Learners will focus on one of the eight ES in their analysis of how the target UFP may be managed for optimal and complementary ES provision. At this point, simply note how the rose diagram works, and that “novel ecosystems” show some provisioning in seven ES</a:t>
            </a:r>
            <a:r>
              <a:rPr lang="en-US" sz="1400"/>
              <a:t>—</a:t>
            </a:r>
            <a:r>
              <a:rPr b="0" i="0" lang="en-US" sz="1400" u="none" strike="noStrike">
                <a:solidFill>
                  <a:schemeClr val="dk1"/>
                </a:solidFill>
                <a:latin typeface="Calibri"/>
                <a:ea typeface="Calibri"/>
                <a:cs typeface="Calibri"/>
                <a:sym typeface="Calibri"/>
              </a:rPr>
              <a:t>all </a:t>
            </a:r>
            <a:r>
              <a:rPr lang="en-US" sz="1400"/>
              <a:t>except</a:t>
            </a:r>
            <a:r>
              <a:rPr b="0" i="0" lang="en-US" sz="1400" u="none" strike="noStrike">
                <a:solidFill>
                  <a:schemeClr val="dk1"/>
                </a:solidFill>
                <a:latin typeface="Calibri"/>
                <a:ea typeface="Calibri"/>
                <a:cs typeface="Calibri"/>
                <a:sym typeface="Calibri"/>
              </a:rPr>
              <a:t> “Human shelter.” Despite the derision that has be directed toward novel UFPs, the rose diagram presents an impressive array of benefits, more than “urban” or “production” or even some elements of</a:t>
            </a:r>
            <a:r>
              <a:rPr lang="en-US" sz="1400"/>
              <a:t> </a:t>
            </a:r>
            <a:r>
              <a:rPr b="0" i="0" lang="en-US" sz="1400" u="none" strike="noStrike">
                <a:solidFill>
                  <a:schemeClr val="dk1"/>
                </a:solidFill>
                <a:latin typeface="Calibri"/>
                <a:ea typeface="Calibri"/>
                <a:cs typeface="Calibri"/>
                <a:sym typeface="Calibri"/>
              </a:rPr>
              <a:t>“historical” UFPs.  </a:t>
            </a:r>
            <a:br>
              <a:rPr lang="en-US"/>
            </a:br>
            <a:endParaRPr/>
          </a:p>
        </p:txBody>
      </p:sp>
      <p:sp>
        <p:nvSpPr>
          <p:cNvPr id="128" name="Google Shape;12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4"/>
          <p:cNvSpPr/>
          <p:nvPr>
            <p:ph idx="2" type="pic"/>
          </p:nvPr>
        </p:nvSpPr>
        <p:spPr>
          <a:xfrm>
            <a:off x="5183188" y="987425"/>
            <a:ext cx="6172200" cy="4873625"/>
          </a:xfrm>
          <a:prstGeom prst="rect">
            <a:avLst/>
          </a:prstGeom>
          <a:noFill/>
          <a:ln>
            <a:noFill/>
          </a:ln>
        </p:spPr>
      </p:sp>
      <p:sp>
        <p:nvSpPr>
          <p:cNvPr id="68" name="Google Shape;68;p1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5.jpg"/><Relationship Id="rId5"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hyperlink" Target="https://esajournals.onlinelibrary.wiley.com/doi/10.1890/130300" TargetMode="External"/><Relationship Id="rId5"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p:nvPr/>
        </p:nvSpPr>
        <p:spPr>
          <a:xfrm>
            <a:off x="305"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txBox="1"/>
          <p:nvPr>
            <p:ph type="ctrTitle"/>
          </p:nvPr>
        </p:nvSpPr>
        <p:spPr>
          <a:xfrm>
            <a:off x="775470" y="1893692"/>
            <a:ext cx="10640754" cy="173846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0000"/>
              </a:buClr>
              <a:buSzPts val="4000"/>
              <a:buFont typeface="Arial"/>
              <a:buNone/>
            </a:pPr>
            <a:r>
              <a:rPr b="1" lang="en-US" sz="4000">
                <a:solidFill>
                  <a:srgbClr val="000000"/>
                </a:solidFill>
                <a:latin typeface="Arial"/>
                <a:ea typeface="Arial"/>
                <a:cs typeface="Arial"/>
                <a:sym typeface="Arial"/>
              </a:rPr>
              <a:t>Urban Forest Patches Lesson 2: </a:t>
            </a:r>
            <a:br>
              <a:rPr b="1" lang="en-US" sz="4000">
                <a:solidFill>
                  <a:srgbClr val="000000"/>
                </a:solidFill>
                <a:latin typeface="Arial"/>
                <a:ea typeface="Arial"/>
                <a:cs typeface="Arial"/>
                <a:sym typeface="Arial"/>
              </a:rPr>
            </a:br>
            <a:r>
              <a:rPr b="1" lang="en-US" sz="4000">
                <a:solidFill>
                  <a:srgbClr val="76923C"/>
                </a:solidFill>
                <a:latin typeface="Arial"/>
                <a:ea typeface="Arial"/>
                <a:cs typeface="Arial"/>
                <a:sym typeface="Arial"/>
              </a:rPr>
              <a:t>Socio-Environmental Services  </a:t>
            </a:r>
            <a:br>
              <a:rPr b="1" lang="en-US" sz="4000">
                <a:solidFill>
                  <a:srgbClr val="000000"/>
                </a:solidFill>
                <a:latin typeface="Arial"/>
                <a:ea typeface="Arial"/>
                <a:cs typeface="Arial"/>
                <a:sym typeface="Arial"/>
              </a:rPr>
            </a:br>
            <a:endParaRPr sz="4000"/>
          </a:p>
        </p:txBody>
      </p:sp>
      <p:grpSp>
        <p:nvGrpSpPr>
          <p:cNvPr id="91" name="Google Shape;91;p1"/>
          <p:cNvGrpSpPr/>
          <p:nvPr/>
        </p:nvGrpSpPr>
        <p:grpSpPr>
          <a:xfrm flipH="1">
            <a:off x="9676747" y="0"/>
            <a:ext cx="2514948" cy="2174333"/>
            <a:chOff x="-305" y="-4155"/>
            <a:chExt cx="2514948" cy="2174333"/>
          </a:xfrm>
        </p:grpSpPr>
        <p:sp>
          <p:nvSpPr>
            <p:cNvPr id="92" name="Google Shape;92;p1"/>
            <p:cNvSpPr/>
            <p:nvPr/>
          </p:nvSpPr>
          <p:spPr>
            <a:xfrm>
              <a:off x="-305" y="0"/>
              <a:ext cx="2514948" cy="2170178"/>
            </a:xfrm>
            <a:custGeom>
              <a:rect b="b" l="l" r="r" t="t"/>
              <a:pathLst>
                <a:path extrusionOk="0" h="2170178" w="251494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 name="Google Shape;93;p1"/>
            <p:cNvSpPr/>
            <p:nvPr/>
          </p:nvSpPr>
          <p:spPr>
            <a:xfrm>
              <a:off x="-305" y="-4155"/>
              <a:ext cx="2493062" cy="1947896"/>
            </a:xfrm>
            <a:custGeom>
              <a:rect b="b" l="l" r="r" t="t"/>
              <a:pathLst>
                <a:path extrusionOk="0" h="1947896" w="2493062">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4" name="Google Shape;94;p1"/>
            <p:cNvSpPr/>
            <p:nvPr/>
          </p:nvSpPr>
          <p:spPr>
            <a:xfrm>
              <a:off x="-305" y="0"/>
              <a:ext cx="2501089" cy="1972702"/>
            </a:xfrm>
            <a:custGeom>
              <a:rect b="b" l="l" r="r" t="t"/>
              <a:pathLst>
                <a:path extrusionOk="0" h="1972702" w="2501089">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800" u="none" cap="none" strike="noStrike">
                <a:solidFill>
                  <a:schemeClr val="lt1"/>
                </a:solidFill>
                <a:latin typeface="Calibri"/>
                <a:ea typeface="Calibri"/>
                <a:cs typeface="Calibri"/>
                <a:sym typeface="Calibri"/>
              </a:endParaRPr>
            </a:p>
          </p:txBody>
        </p:sp>
        <p:sp>
          <p:nvSpPr>
            <p:cNvPr id="95" name="Google Shape;95;p1"/>
            <p:cNvSpPr/>
            <p:nvPr/>
          </p:nvSpPr>
          <p:spPr>
            <a:xfrm>
              <a:off x="305" y="1"/>
              <a:ext cx="2491105" cy="1943661"/>
            </a:xfrm>
            <a:custGeom>
              <a:rect b="b" l="l" r="r" t="t"/>
              <a:pathLst>
                <a:path extrusionOk="0" h="1943661" w="2491105">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pic>
        <p:nvPicPr>
          <p:cNvPr descr="A picture containing text, clipart&#10;&#10;Description automatically generated" id="96" name="Google Shape;96;p1"/>
          <p:cNvPicPr preferRelativeResize="0"/>
          <p:nvPr/>
        </p:nvPicPr>
        <p:blipFill rotWithShape="1">
          <a:blip r:embed="rId3">
            <a:alphaModFix/>
          </a:blip>
          <a:srcRect b="0" l="0" r="0" t="0"/>
          <a:stretch/>
        </p:blipFill>
        <p:spPr>
          <a:xfrm>
            <a:off x="402723" y="539346"/>
            <a:ext cx="3421356" cy="1248796"/>
          </a:xfrm>
          <a:prstGeom prst="rect">
            <a:avLst/>
          </a:prstGeom>
          <a:noFill/>
          <a:ln>
            <a:noFill/>
          </a:ln>
        </p:spPr>
      </p:pic>
      <p:grpSp>
        <p:nvGrpSpPr>
          <p:cNvPr id="97" name="Google Shape;97;p1"/>
          <p:cNvGrpSpPr/>
          <p:nvPr/>
        </p:nvGrpSpPr>
        <p:grpSpPr>
          <a:xfrm flipH="1" rot="10800000">
            <a:off x="-305" y="4322879"/>
            <a:ext cx="3378428" cy="2535121"/>
            <a:chOff x="-305" y="-1"/>
            <a:chExt cx="3832880" cy="2876136"/>
          </a:xfrm>
        </p:grpSpPr>
        <p:sp>
          <p:nvSpPr>
            <p:cNvPr id="98" name="Google Shape;98;p1"/>
            <p:cNvSpPr/>
            <p:nvPr/>
          </p:nvSpPr>
          <p:spPr>
            <a:xfrm>
              <a:off x="305" y="1"/>
              <a:ext cx="3815424" cy="2653659"/>
            </a:xfrm>
            <a:custGeom>
              <a:rect b="b" l="l" r="r" t="t"/>
              <a:pathLst>
                <a:path extrusionOk="0" h="2653659" w="3815424">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9" name="Google Shape;99;p1"/>
            <p:cNvSpPr/>
            <p:nvPr/>
          </p:nvSpPr>
          <p:spPr>
            <a:xfrm>
              <a:off x="305" y="-1"/>
              <a:ext cx="3815424" cy="2653660"/>
            </a:xfrm>
            <a:custGeom>
              <a:rect b="b" l="l" r="r" t="t"/>
              <a:pathLst>
                <a:path extrusionOk="0" h="2653660" w="3815424">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0" name="Google Shape;100;p1"/>
            <p:cNvSpPr/>
            <p:nvPr/>
          </p:nvSpPr>
          <p:spPr>
            <a:xfrm>
              <a:off x="-305" y="1"/>
              <a:ext cx="3815986" cy="2675935"/>
            </a:xfrm>
            <a:custGeom>
              <a:rect b="b" l="l" r="r" t="t"/>
              <a:pathLst>
                <a:path extrusionOk="0" h="2675935" w="3815986">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1" name="Google Shape;101;p1"/>
            <p:cNvSpPr/>
            <p:nvPr/>
          </p:nvSpPr>
          <p:spPr>
            <a:xfrm>
              <a:off x="305" y="-1"/>
              <a:ext cx="3832270" cy="2876136"/>
            </a:xfrm>
            <a:custGeom>
              <a:rect b="b" l="l" r="r" t="t"/>
              <a:pathLst>
                <a:path extrusionOk="0" h="2876136" w="383227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pic>
        <p:nvPicPr>
          <p:cNvPr descr="https://lh3.googleusercontent.com/mvJIztIO1Zvy34Ywdm6dqAjoGUFK1iefcyh0BvWlgst2Gs-VjQErPBQQHRHmTYJygAMRfuiJYO9y3lkBl_GjsjsVo7loBaCHDTst2IHw80hRMgEOzI67m4vk6AvVMh8c8zruwqALeNFLlEV8n6b2RnfGGsQ4E5Kt_8MKyv8kXA3dgo5twPfl4V5AvY-VjLMFZA-Xcw=s2048" id="102" name="Google Shape;102;p1"/>
          <p:cNvPicPr preferRelativeResize="0"/>
          <p:nvPr/>
        </p:nvPicPr>
        <p:blipFill rotWithShape="1">
          <a:blip r:embed="rId4">
            <a:alphaModFix/>
          </a:blip>
          <a:srcRect b="0" l="0" r="0" t="0"/>
          <a:stretch/>
        </p:blipFill>
        <p:spPr>
          <a:xfrm>
            <a:off x="3712664" y="3138595"/>
            <a:ext cx="4766365" cy="318005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 name="Shape 107"/>
        <p:cNvGrpSpPr/>
        <p:nvPr/>
      </p:nvGrpSpPr>
      <p:grpSpPr>
        <a:xfrm>
          <a:off x="0" y="0"/>
          <a:ext cx="0" cy="0"/>
          <a:chOff x="0" y="0"/>
          <a:chExt cx="0" cy="0"/>
        </a:xfrm>
      </p:grpSpPr>
      <p:sp>
        <p:nvSpPr>
          <p:cNvPr id="108" name="Google Shape;108;p2"/>
          <p:cNvSpPr txBox="1"/>
          <p:nvPr>
            <p:ph type="title"/>
          </p:nvPr>
        </p:nvSpPr>
        <p:spPr>
          <a:xfrm>
            <a:off x="1265583" y="544512"/>
            <a:ext cx="10088217" cy="128111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600"/>
              <a:buFont typeface="Arial"/>
              <a:buNone/>
            </a:pPr>
            <a:r>
              <a:rPr b="1" lang="en-US" sz="3600">
                <a:solidFill>
                  <a:srgbClr val="000000"/>
                </a:solidFill>
                <a:latin typeface="Arial"/>
                <a:ea typeface="Arial"/>
                <a:cs typeface="Arial"/>
                <a:sym typeface="Arial"/>
              </a:rPr>
              <a:t>Management of Urban Forest Patches (UFPs)</a:t>
            </a:r>
            <a:endParaRPr sz="3600"/>
          </a:p>
        </p:txBody>
      </p:sp>
      <p:sp>
        <p:nvSpPr>
          <p:cNvPr id="109" name="Google Shape;109;p2"/>
          <p:cNvSpPr txBox="1"/>
          <p:nvPr>
            <p:ph idx="1" type="body"/>
          </p:nvPr>
        </p:nvSpPr>
        <p:spPr>
          <a:xfrm>
            <a:off x="496330" y="1714414"/>
            <a:ext cx="7772400" cy="2666862"/>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2800"/>
              <a:buNone/>
            </a:pPr>
            <a:r>
              <a:rPr b="1" lang="en-US"/>
              <a:t>Ecosystem Services (ES)</a:t>
            </a:r>
            <a:r>
              <a:rPr lang="en-US"/>
              <a:t>: </a:t>
            </a:r>
            <a:endParaRPr/>
          </a:p>
          <a:p>
            <a:pPr indent="0" lvl="0" marL="0" rtl="0" algn="l">
              <a:lnSpc>
                <a:spcPct val="90000"/>
              </a:lnSpc>
              <a:spcBef>
                <a:spcPts val="1000"/>
              </a:spcBef>
              <a:spcAft>
                <a:spcPts val="0"/>
              </a:spcAft>
              <a:buNone/>
            </a:pPr>
            <a:r>
              <a:rPr lang="en-US"/>
              <a:t>Ecosystem managers have many competing goals:</a:t>
            </a:r>
            <a:endParaRPr/>
          </a:p>
          <a:p>
            <a:pPr indent="-292100" lvl="0" marL="228600" rtl="0" algn="l">
              <a:lnSpc>
                <a:spcPct val="90000"/>
              </a:lnSpc>
              <a:spcBef>
                <a:spcPts val="1000"/>
              </a:spcBef>
              <a:spcAft>
                <a:spcPts val="0"/>
              </a:spcAft>
              <a:buClr>
                <a:schemeClr val="dk1"/>
              </a:buClr>
              <a:buSzPts val="2800"/>
              <a:buChar char="•"/>
            </a:pPr>
            <a:r>
              <a:rPr lang="en-US"/>
              <a:t>Should the UFP serve nature, humans, or both?</a:t>
            </a:r>
            <a:endParaRPr/>
          </a:p>
          <a:p>
            <a:pPr indent="-292100" lvl="0" marL="228600" rtl="0" algn="l">
              <a:lnSpc>
                <a:spcPct val="90000"/>
              </a:lnSpc>
              <a:spcBef>
                <a:spcPts val="1000"/>
              </a:spcBef>
              <a:spcAft>
                <a:spcPts val="0"/>
              </a:spcAft>
              <a:buClr>
                <a:schemeClr val="dk1"/>
              </a:buClr>
              <a:buSzPts val="2800"/>
              <a:buChar char="•"/>
            </a:pPr>
            <a:r>
              <a:rPr lang="en-US"/>
              <a:t>What management choices enhance multiple ES?</a:t>
            </a:r>
            <a:endParaRPr/>
          </a:p>
          <a:p>
            <a:pPr indent="-292100" lvl="0" marL="228600" rtl="0" algn="l">
              <a:lnSpc>
                <a:spcPct val="90000"/>
              </a:lnSpc>
              <a:spcBef>
                <a:spcPts val="1000"/>
              </a:spcBef>
              <a:spcAft>
                <a:spcPts val="0"/>
              </a:spcAft>
              <a:buClr>
                <a:schemeClr val="dk1"/>
              </a:buClr>
              <a:buSzPts val="2800"/>
              <a:buChar char="•"/>
            </a:pPr>
            <a:r>
              <a:rPr lang="en-US"/>
              <a:t>What choices are tradeoffs between rival ES?</a:t>
            </a:r>
            <a:endParaRPr/>
          </a:p>
          <a:p>
            <a:pPr indent="0" lvl="0" marL="0" rtl="0" algn="l">
              <a:lnSpc>
                <a:spcPct val="90000"/>
              </a:lnSpc>
              <a:spcBef>
                <a:spcPts val="1000"/>
              </a:spcBef>
              <a:spcAft>
                <a:spcPts val="0"/>
              </a:spcAft>
              <a:buClr>
                <a:schemeClr val="dk1"/>
              </a:buClr>
              <a:buSzPts val="2800"/>
              <a:buNone/>
            </a:pPr>
            <a:r>
              <a:t/>
            </a:r>
            <a:endParaRPr/>
          </a:p>
        </p:txBody>
      </p:sp>
      <p:sp>
        <p:nvSpPr>
          <p:cNvPr id="110" name="Google Shape;11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1" name="Google Shape;111;p2"/>
          <p:cNvSpPr/>
          <p:nvPr/>
        </p:nvSpPr>
        <p:spPr>
          <a:xfrm>
            <a:off x="5977217" y="3244334"/>
            <a:ext cx="23756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rgbClr val="000000"/>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12" name="Google Shape;112;p2"/>
          <p:cNvSpPr/>
          <p:nvPr/>
        </p:nvSpPr>
        <p:spPr>
          <a:xfrm>
            <a:off x="5977217" y="3244334"/>
            <a:ext cx="23756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113" name="Google Shape;113;p2"/>
          <p:cNvPicPr preferRelativeResize="0"/>
          <p:nvPr/>
        </p:nvPicPr>
        <p:blipFill rotWithShape="1">
          <a:blip r:embed="rId4">
            <a:alphaModFix/>
          </a:blip>
          <a:srcRect b="0" l="0" r="0" t="0"/>
          <a:stretch/>
        </p:blipFill>
        <p:spPr>
          <a:xfrm>
            <a:off x="8268729" y="1528290"/>
            <a:ext cx="3675105" cy="2756329"/>
          </a:xfrm>
          <a:prstGeom prst="rect">
            <a:avLst/>
          </a:prstGeom>
          <a:noFill/>
          <a:ln>
            <a:noFill/>
          </a:ln>
        </p:spPr>
      </p:pic>
      <p:pic>
        <p:nvPicPr>
          <p:cNvPr id="114" name="Google Shape;114;p2"/>
          <p:cNvPicPr preferRelativeResize="0"/>
          <p:nvPr/>
        </p:nvPicPr>
        <p:blipFill rotWithShape="1">
          <a:blip r:embed="rId5">
            <a:alphaModFix/>
          </a:blip>
          <a:srcRect b="0" l="0" r="0" t="0"/>
          <a:stretch/>
        </p:blipFill>
        <p:spPr>
          <a:xfrm>
            <a:off x="248165" y="4460608"/>
            <a:ext cx="11695670" cy="16856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9" name="Shape 119"/>
        <p:cNvGrpSpPr/>
        <p:nvPr/>
      </p:nvGrpSpPr>
      <p:grpSpPr>
        <a:xfrm>
          <a:off x="0" y="0"/>
          <a:ext cx="0" cy="0"/>
          <a:chOff x="0" y="0"/>
          <a:chExt cx="0" cy="0"/>
        </a:xfrm>
      </p:grpSpPr>
      <p:sp>
        <p:nvSpPr>
          <p:cNvPr id="120" name="Google Shape;120;p3"/>
          <p:cNvSpPr txBox="1"/>
          <p:nvPr>
            <p:ph type="title"/>
          </p:nvPr>
        </p:nvSpPr>
        <p:spPr>
          <a:xfrm>
            <a:off x="1485900" y="778911"/>
            <a:ext cx="9220200" cy="86732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Arial"/>
              <a:buNone/>
            </a:pPr>
            <a:r>
              <a:rPr b="1" lang="en-US" sz="3200">
                <a:solidFill>
                  <a:srgbClr val="000000"/>
                </a:solidFill>
                <a:latin typeface="Arial"/>
                <a:ea typeface="Arial"/>
                <a:cs typeface="Arial"/>
                <a:sym typeface="Arial"/>
              </a:rPr>
              <a:t>Management of Urban Forest Patches (UFPs)</a:t>
            </a:r>
            <a:endParaRPr sz="3200"/>
          </a:p>
        </p:txBody>
      </p:sp>
      <p:sp>
        <p:nvSpPr>
          <p:cNvPr id="121" name="Google Shape;121;p3"/>
          <p:cNvSpPr txBox="1"/>
          <p:nvPr>
            <p:ph idx="1" type="body"/>
          </p:nvPr>
        </p:nvSpPr>
        <p:spPr>
          <a:xfrm>
            <a:off x="559904" y="1825625"/>
            <a:ext cx="8355496" cy="435133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16666"/>
              <a:buNone/>
            </a:pPr>
            <a:r>
              <a:rPr b="1" lang="en-US"/>
              <a:t>Examples:</a:t>
            </a:r>
            <a:endParaRPr sz="2400"/>
          </a:p>
          <a:p>
            <a:pPr indent="0" lvl="0" marL="0" rtl="0" algn="l">
              <a:lnSpc>
                <a:spcPct val="90000"/>
              </a:lnSpc>
              <a:spcBef>
                <a:spcPts val="1000"/>
              </a:spcBef>
              <a:spcAft>
                <a:spcPts val="0"/>
              </a:spcAft>
              <a:buClr>
                <a:schemeClr val="dk1"/>
              </a:buClr>
              <a:buSzPct val="116666"/>
              <a:buNone/>
            </a:pPr>
            <a:r>
              <a:rPr b="1" lang="en-US"/>
              <a:t>Aesthetics</a:t>
            </a:r>
            <a:r>
              <a:rPr lang="en-US"/>
              <a:t>: </a:t>
            </a:r>
            <a:r>
              <a:rPr i="1" lang="en-US"/>
              <a:t>Dead Wood</a:t>
            </a:r>
            <a:r>
              <a:rPr lang="en-US"/>
              <a:t>: </a:t>
            </a:r>
            <a:endParaRPr sz="2400"/>
          </a:p>
          <a:p>
            <a:pPr indent="-201930" lvl="0" marL="228600" rtl="0" algn="l">
              <a:lnSpc>
                <a:spcPct val="90000"/>
              </a:lnSpc>
              <a:spcBef>
                <a:spcPts val="1000"/>
              </a:spcBef>
              <a:spcAft>
                <a:spcPts val="0"/>
              </a:spcAft>
              <a:buClr>
                <a:schemeClr val="dk1"/>
              </a:buClr>
              <a:buSzPct val="100000"/>
              <a:buFont typeface="Noto Sans Symbols"/>
              <a:buChar char="✔"/>
            </a:pPr>
            <a:r>
              <a:rPr lang="en-US"/>
              <a:t>Human preference for “tidy” forests </a:t>
            </a:r>
            <a:endParaRPr/>
          </a:p>
          <a:p>
            <a:pPr indent="-201930" lvl="0" marL="228600" rtl="0" algn="l">
              <a:lnSpc>
                <a:spcPct val="90000"/>
              </a:lnSpc>
              <a:spcBef>
                <a:spcPts val="1000"/>
              </a:spcBef>
              <a:spcAft>
                <a:spcPts val="0"/>
              </a:spcAft>
              <a:buClr>
                <a:schemeClr val="dk1"/>
              </a:buClr>
              <a:buSzPct val="100000"/>
              <a:buFont typeface="Noto Sans Symbols"/>
              <a:buChar char="✔"/>
            </a:pPr>
            <a:r>
              <a:rPr lang="en-US"/>
              <a:t>Versus habitat and soil quality provision of deadwood</a:t>
            </a:r>
            <a:endParaRPr/>
          </a:p>
          <a:p>
            <a:pPr indent="-201930" lvl="0" marL="228600" rtl="0" algn="l">
              <a:lnSpc>
                <a:spcPct val="90000"/>
              </a:lnSpc>
              <a:spcBef>
                <a:spcPts val="1000"/>
              </a:spcBef>
              <a:spcAft>
                <a:spcPts val="0"/>
              </a:spcAft>
              <a:buClr>
                <a:schemeClr val="dk1"/>
              </a:buClr>
              <a:buSzPct val="100000"/>
              <a:buFont typeface="Noto Sans Symbols"/>
              <a:buChar char="✔"/>
            </a:pPr>
            <a:r>
              <a:rPr lang="en-US"/>
              <a:t>Versus forest fire danger posed by dead biomass</a:t>
            </a:r>
            <a:endParaRPr/>
          </a:p>
          <a:p>
            <a:pPr indent="0" lvl="0" marL="0" rtl="0" algn="l">
              <a:lnSpc>
                <a:spcPct val="90000"/>
              </a:lnSpc>
              <a:spcBef>
                <a:spcPts val="1000"/>
              </a:spcBef>
              <a:spcAft>
                <a:spcPts val="0"/>
              </a:spcAft>
              <a:buClr>
                <a:schemeClr val="dk1"/>
              </a:buClr>
              <a:buSzPct val="100000"/>
              <a:buNone/>
            </a:pPr>
            <a:r>
              <a:t/>
            </a:r>
            <a:endParaRPr b="1"/>
          </a:p>
          <a:p>
            <a:pPr indent="0" lvl="0" marL="0" rtl="0" algn="l">
              <a:lnSpc>
                <a:spcPct val="90000"/>
              </a:lnSpc>
              <a:spcBef>
                <a:spcPts val="1000"/>
              </a:spcBef>
              <a:spcAft>
                <a:spcPts val="0"/>
              </a:spcAft>
              <a:buClr>
                <a:schemeClr val="dk1"/>
              </a:buClr>
              <a:buSzPct val="116666"/>
              <a:buNone/>
            </a:pPr>
            <a:r>
              <a:rPr b="1" lang="en-US"/>
              <a:t>Local Climate Regulation</a:t>
            </a:r>
            <a:r>
              <a:rPr lang="en-US"/>
              <a:t>: </a:t>
            </a:r>
            <a:r>
              <a:rPr i="1" lang="en-US"/>
              <a:t>Canopy Cover</a:t>
            </a:r>
            <a:r>
              <a:rPr lang="en-US"/>
              <a:t>: </a:t>
            </a:r>
            <a:endParaRPr sz="2400"/>
          </a:p>
          <a:p>
            <a:pPr indent="-201930" lvl="0" marL="228600" rtl="0" algn="l">
              <a:lnSpc>
                <a:spcPct val="90000"/>
              </a:lnSpc>
              <a:spcBef>
                <a:spcPts val="1000"/>
              </a:spcBef>
              <a:spcAft>
                <a:spcPts val="0"/>
              </a:spcAft>
              <a:buClr>
                <a:schemeClr val="dk1"/>
              </a:buClr>
              <a:buSzPct val="100000"/>
              <a:buFont typeface="Noto Sans Symbols"/>
              <a:buChar char="✔"/>
            </a:pPr>
            <a:r>
              <a:rPr lang="en-US"/>
              <a:t>Reducing urban heat islands with total tree cover</a:t>
            </a:r>
            <a:endParaRPr/>
          </a:p>
          <a:p>
            <a:pPr indent="-201930" lvl="0" marL="228600" rtl="0" algn="l">
              <a:lnSpc>
                <a:spcPct val="90000"/>
              </a:lnSpc>
              <a:spcBef>
                <a:spcPts val="1000"/>
              </a:spcBef>
              <a:spcAft>
                <a:spcPts val="0"/>
              </a:spcAft>
              <a:buClr>
                <a:schemeClr val="dk1"/>
              </a:buClr>
              <a:buSzPct val="100000"/>
              <a:buFont typeface="Noto Sans Symbols"/>
              <a:buChar char="✔"/>
            </a:pPr>
            <a:r>
              <a:rPr lang="en-US"/>
              <a:t>Versus recreational spaces like open fields for sports</a:t>
            </a:r>
            <a:endParaRPr/>
          </a:p>
          <a:p>
            <a:pPr indent="-201930" lvl="0" marL="228600" rtl="0" algn="l">
              <a:lnSpc>
                <a:spcPct val="90000"/>
              </a:lnSpc>
              <a:spcBef>
                <a:spcPts val="1000"/>
              </a:spcBef>
              <a:spcAft>
                <a:spcPts val="0"/>
              </a:spcAft>
              <a:buClr>
                <a:schemeClr val="dk1"/>
              </a:buClr>
              <a:buSzPct val="100000"/>
              <a:buFont typeface="Noto Sans Symbols"/>
              <a:buChar char="✔"/>
            </a:pPr>
            <a:r>
              <a:rPr lang="en-US"/>
              <a:t>Versus pollinator gardens with full-sun wildflowers </a:t>
            </a:r>
            <a:endParaRPr/>
          </a:p>
          <a:p>
            <a:pPr indent="0" lvl="0" marL="0" rtl="0" algn="l">
              <a:lnSpc>
                <a:spcPct val="90000"/>
              </a:lnSpc>
              <a:spcBef>
                <a:spcPts val="1000"/>
              </a:spcBef>
              <a:spcAft>
                <a:spcPts val="0"/>
              </a:spcAft>
              <a:buClr>
                <a:schemeClr val="dk1"/>
              </a:buClr>
              <a:buSzPct val="100000"/>
              <a:buNone/>
            </a:pPr>
            <a:r>
              <a:t/>
            </a:r>
            <a:endParaRPr/>
          </a:p>
        </p:txBody>
      </p:sp>
      <p:sp>
        <p:nvSpPr>
          <p:cNvPr id="122" name="Google Shape;1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https://lh4.googleusercontent.com/SFG1ARckU516p80sKZYTGenCi0Qk5Lt2p0MAo-9HrvZzUtLckKZ8hkGHZ0cSjQ_dv5QyVhv8F2J9wWCU3BC-SAFijfCgCUC62R6NhshsJ_eKk_5lXYs_stogEoAT8rMzjfl8DGBg21mCwz6GdqL_U-T3ZE6ARf1UzQMC-dL04FQXiwqWPgfPNkVH9zp_nUJiESN6aA=s2048" id="123" name="Google Shape;123;p3"/>
          <p:cNvPicPr preferRelativeResize="0"/>
          <p:nvPr/>
        </p:nvPicPr>
        <p:blipFill rotWithShape="1">
          <a:blip r:embed="rId4">
            <a:alphaModFix/>
          </a:blip>
          <a:srcRect b="0" l="0" r="0" t="0"/>
          <a:stretch/>
        </p:blipFill>
        <p:spPr>
          <a:xfrm>
            <a:off x="8762352" y="1646238"/>
            <a:ext cx="3263176" cy="1977405"/>
          </a:xfrm>
          <a:prstGeom prst="rect">
            <a:avLst/>
          </a:prstGeom>
          <a:noFill/>
          <a:ln>
            <a:noFill/>
          </a:ln>
        </p:spPr>
      </p:pic>
      <p:pic>
        <p:nvPicPr>
          <p:cNvPr descr="https://lh5.googleusercontent.com/0Zf-dKIJ4Wbqg-2HrVyTlxN_ESjChIDqUrhNqyqmUp69ACZyHJ7FKNbL0FQC-WPTFjFpCEyZHNwTjqRe4crtqklt9Oz8oPSG0WwMsRBHmy7K_htoM7MDU1KpvBgEPQi5Zee9kQOtL6x9dk9h6vC5v3dlIXLYNJdpZsS6Zs-8se_SDABgr8r7FiYK-TRBQCgRX-PCYg=s2048" id="124" name="Google Shape;124;p3"/>
          <p:cNvPicPr preferRelativeResize="0"/>
          <p:nvPr/>
        </p:nvPicPr>
        <p:blipFill rotWithShape="1">
          <a:blip r:embed="rId5">
            <a:alphaModFix/>
          </a:blip>
          <a:srcRect b="0" l="0" r="0" t="0"/>
          <a:stretch/>
        </p:blipFill>
        <p:spPr>
          <a:xfrm>
            <a:off x="8762352" y="3729818"/>
            <a:ext cx="3263176" cy="21771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sp>
        <p:nvSpPr>
          <p:cNvPr id="130" name="Google Shape;130;p4"/>
          <p:cNvSpPr txBox="1"/>
          <p:nvPr>
            <p:ph type="title"/>
          </p:nvPr>
        </p:nvSpPr>
        <p:spPr>
          <a:xfrm>
            <a:off x="2133600" y="287130"/>
            <a:ext cx="9220200" cy="77787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b="1" lang="en-US" sz="3200">
                <a:latin typeface="Arial"/>
                <a:ea typeface="Arial"/>
                <a:cs typeface="Arial"/>
                <a:sym typeface="Arial"/>
              </a:rPr>
              <a:t>Diagramming Ecosystem Services Across Multiple Priorities</a:t>
            </a:r>
            <a:endParaRPr sz="3200">
              <a:latin typeface="Arial"/>
              <a:ea typeface="Arial"/>
              <a:cs typeface="Arial"/>
              <a:sym typeface="Arial"/>
            </a:endParaRPr>
          </a:p>
        </p:txBody>
      </p:sp>
      <p:sp>
        <p:nvSpPr>
          <p:cNvPr id="131" name="Google Shape;131;p4"/>
          <p:cNvSpPr txBox="1"/>
          <p:nvPr>
            <p:ph idx="1" type="body"/>
          </p:nvPr>
        </p:nvSpPr>
        <p:spPr>
          <a:xfrm>
            <a:off x="172278" y="1047750"/>
            <a:ext cx="11847443" cy="609462"/>
          </a:xfrm>
          <a:prstGeom prst="rect">
            <a:avLst/>
          </a:prstGeom>
          <a:noFill/>
          <a:ln>
            <a:noFill/>
          </a:ln>
        </p:spPr>
        <p:txBody>
          <a:bodyPr anchorCtr="0" anchor="t" bIns="45700" lIns="91425" spcFirstLastPara="1" rIns="91425" wrap="square" tIns="45700">
            <a:normAutofit fontScale="92500"/>
          </a:bodyPr>
          <a:lstStyle/>
          <a:p>
            <a:pPr indent="0" lvl="0" marL="0" rtl="0" algn="ctr">
              <a:lnSpc>
                <a:spcPct val="90000"/>
              </a:lnSpc>
              <a:spcBef>
                <a:spcPts val="0"/>
              </a:spcBef>
              <a:spcAft>
                <a:spcPts val="0"/>
              </a:spcAft>
              <a:buClr>
                <a:schemeClr val="dk1"/>
              </a:buClr>
              <a:buSzPct val="100000"/>
              <a:buNone/>
            </a:pPr>
            <a:r>
              <a:rPr lang="en-US" sz="2400" u="sng">
                <a:solidFill>
                  <a:schemeClr val="hlink"/>
                </a:solidFill>
                <a:latin typeface="Arial"/>
                <a:ea typeface="Arial"/>
                <a:cs typeface="Arial"/>
                <a:sym typeface="Arial"/>
                <a:hlinkClick r:id="rId4"/>
              </a:rPr>
              <a:t>Managing the whole landscape: historical, hybrid, and novel ecosystems</a:t>
            </a:r>
            <a:r>
              <a:rPr lang="en-US" sz="2400">
                <a:latin typeface="Arial"/>
                <a:ea typeface="Arial"/>
                <a:cs typeface="Arial"/>
                <a:sym typeface="Arial"/>
              </a:rPr>
              <a:t> by Hobbs et al.</a:t>
            </a:r>
            <a:endParaRPr/>
          </a:p>
        </p:txBody>
      </p:sp>
      <p:sp>
        <p:nvSpPr>
          <p:cNvPr id="132" name="Google Shape;1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https://lh5.googleusercontent.com/G7jSsh5dxWKIpf8pbrO1ySAiUe-Dqx-mbQ6veVlnaL-3Ocw_zi9UAZ4fJX0SiT8iz1tCSh1Dcg9EvQ41zPPp8hk-ue1p5sqyT0al5zxztQzPLQ_stAHnHs-lxvxJ92NQTOSb0o9xPcYA2CfVmexNWP5MJSdkKiIcWQwUgKOua7ER2xcKeZu3SWM7FGEUICwgbasJVA=s2048" id="133" name="Google Shape;133;p4"/>
          <p:cNvPicPr preferRelativeResize="0"/>
          <p:nvPr/>
        </p:nvPicPr>
        <p:blipFill rotWithShape="1">
          <a:blip r:embed="rId5">
            <a:alphaModFix/>
          </a:blip>
          <a:srcRect b="0" l="0" r="0" t="0"/>
          <a:stretch/>
        </p:blipFill>
        <p:spPr>
          <a:xfrm>
            <a:off x="952499" y="1423752"/>
            <a:ext cx="10287000" cy="4026396"/>
          </a:xfrm>
          <a:prstGeom prst="rect">
            <a:avLst/>
          </a:prstGeom>
          <a:noFill/>
          <a:ln>
            <a:noFill/>
          </a:ln>
        </p:spPr>
      </p:pic>
      <p:sp>
        <p:nvSpPr>
          <p:cNvPr id="134" name="Google Shape;134;p4"/>
          <p:cNvSpPr/>
          <p:nvPr/>
        </p:nvSpPr>
        <p:spPr>
          <a:xfrm>
            <a:off x="838200" y="5450148"/>
            <a:ext cx="10474185"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00000"/>
                </a:solidFill>
                <a:latin typeface="Arial"/>
                <a:ea typeface="Arial"/>
                <a:cs typeface="Arial"/>
                <a:sym typeface="Arial"/>
              </a:rPr>
              <a:t>Two perspectives on a typical landscape found in peri‐urban areas worldwide. Panel (a) illustrates how diverse landscape elements are differentiated along a range of gradients in characteristics and management emphases (expanded from Kueffer and Kaiser‐Bunbury 2014), whereas </a:t>
            </a:r>
            <a:r>
              <a:rPr b="1" lang="en-US" sz="1200">
                <a:solidFill>
                  <a:srgbClr val="000000"/>
                </a:solidFill>
                <a:latin typeface="Arial"/>
                <a:ea typeface="Arial"/>
                <a:cs typeface="Arial"/>
                <a:sym typeface="Arial"/>
              </a:rPr>
              <a:t>panel (b) indicates how different elements provide differing combinations of ecosystem services.</a:t>
            </a:r>
            <a:r>
              <a:rPr lang="en-US" sz="1200">
                <a:solidFill>
                  <a:srgbClr val="000000"/>
                </a:solidFill>
                <a:latin typeface="Arial"/>
                <a:ea typeface="Arial"/>
                <a:cs typeface="Arial"/>
                <a:sym typeface="Arial"/>
              </a:rPr>
              <a:t> The opportunities and constraints vary greatly among elements. This type of mixed landscape is increasingly prevalent as urban areas grow and is often the locus for community conservation and restoration projects. Although the landscape depicted is relatively small scale, similar issues can be identified at broader scales incorporating large nature reserves and production landscapes. </a:t>
            </a:r>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2022-09-28T11:57:10Z</dcterms:created>
  <dc:creator>Heidi CM Scott</dc:creator>
</cp:coreProperties>
</file>