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8"/>
  </p:notesMasterIdLst>
  <p:sldIdLst>
    <p:sldId id="264" r:id="rId2"/>
    <p:sldId id="257" r:id="rId3"/>
    <p:sldId id="258" r:id="rId4"/>
    <p:sldId id="263"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LEOz/+UJucxftAFYvH3DAhmZKY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4FDFF"/>
    <a:srgbClr val="6B5A66"/>
    <a:srgbClr val="0A1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8"/>
    <p:restoredTop sz="86004"/>
  </p:normalViewPr>
  <p:slideViewPr>
    <p:cSldViewPr snapToGrid="0">
      <p:cViewPr varScale="1">
        <p:scale>
          <a:sx n="137" d="100"/>
          <a:sy n="137" d="100"/>
        </p:scale>
        <p:origin x="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Instructor</a:t>
            </a:r>
            <a:r>
              <a:rPr lang="en-US" dirty="0"/>
              <a:t>: It may interest learners to ponder how our geological imprint in the Anthropocene will be written largely in plastic and atmospheric CO</a:t>
            </a:r>
            <a:r>
              <a:rPr lang="en-US" baseline="-25000" dirty="0"/>
              <a:t>2 </a:t>
            </a:r>
            <a:r>
              <a:rPr lang="en-US" dirty="0"/>
              <a:t>emissions from fossil fuels. How will future generations look upon our mountains of polymer waste? What polymer relics from 1950–2050 might make our cultures of waste appear ironic, amusing, disgusting, or monstrous to them?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001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dirty="0"/>
              <a:t>Ask learners: Have you ever engaged in “wishful recycling” where you’re not sure whether an item is recyclable, but you put it in the bin anyway? This is understandable due to the complexity and confusion surrounding recycling symbols and bins, but it is a major problem that causes the contamination of whole batches of recyclable plastic. How can we turn “wishful recycling” into a past mistake by altering the materials, methods, and structural processes of recycling? How can we avoid having to recycle in the first place? </a:t>
            </a:r>
            <a:endParaRPr sz="1400" dirty="0"/>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Note that this lesson will focus on the “target” scenario in purple, which reduces marine pollution to a target of 8 MT by 2030. The idea is to ratchet up every existing diversion technique and develop new approaches in policy, materials science, and bioremediation to reduce plastic pollution by 2030. This is not the most likely scenario, since virgin plastic production is set to increase significantly in the coming decade. Also note the challenges differ based on “high income” versus “upper middle,” “lower middle,” and ”low income” countries.  </a:t>
            </a:r>
            <a:endParaRPr dirty="0"/>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Notes to Instructor: </a:t>
            </a:r>
            <a:r>
              <a:rPr lang="en-US" dirty="0"/>
              <a:t>Review the low-hanging fruit in reducing plastic waste: packaging. Have learners discuss the ways they’ve encountered excessive plastic packaging and any methods they’ve used to avoid consuming it. How can we progress beyond reusable shopping bags and water bottles? </a:t>
            </a:r>
          </a:p>
          <a:p>
            <a:endParaRPr lang="en-US" i="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13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Note that </a:t>
            </a:r>
            <a:r>
              <a:rPr lang="en-US" dirty="0" err="1"/>
              <a:t>Borrelle</a:t>
            </a:r>
            <a:r>
              <a:rPr lang="en-US" dirty="0"/>
              <a:t> et al. identify “middle income” countries as creating the largest share of plastic pollution. How does global inequality contribute to the waste problem? Consider wealthy countries’ offshoring waste to developing countries, lack of waste management facilities, and the lag of cultures used to biodegradable materials in adapting to plastic waste. Also consider how citizens in developing countries have been innovative in creating profit from unregulated waste, as trash pickers in landfill sites. Is this the way we want to provide employment for waste workers in developing countries? What would a better system look like?  </a:t>
            </a:r>
            <a:endParaRPr dirty="0"/>
          </a:p>
        </p:txBody>
      </p:sp>
      <p:sp>
        <p:nvSpPr>
          <p:cNvPr id="136" name="Google Shape;13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These theoretical fixes are in the early stages of development. Still, seeking enzymes that have evolved in plastic-polluted environments is an intriguing new angle for biomimicry. </a:t>
            </a:r>
            <a:endParaRPr dirty="0"/>
          </a:p>
        </p:txBody>
      </p:sp>
      <p:sp>
        <p:nvSpPr>
          <p:cNvPr id="147" name="Google Shape;1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doi.org/10.1126/science.aba3656"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bill/117th-congress/senate-bill/984?overview=closed"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doi.org/10.1126/science.abj9099"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s://creativecommons.org/licenses/by-sa/4.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doi.org/10.1126/science.373.6550.36"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01;p1">
            <a:extLst>
              <a:ext uri="{FF2B5EF4-FFF2-40B4-BE49-F238E27FC236}">
                <a16:creationId xmlns:a16="http://schemas.microsoft.com/office/drawing/2014/main" id="{6CB31451-C256-3408-8D93-54D02519FAD9}"/>
              </a:ext>
            </a:extLst>
          </p:cNvPr>
          <p:cNvPicPr preferRelativeResize="0"/>
          <p:nvPr/>
        </p:nvPicPr>
        <p:blipFill rotWithShape="1">
          <a:blip r:embed="rId3"/>
          <a:srcRect t="7860" r="-1" b="7867"/>
          <a:stretch/>
        </p:blipFill>
        <p:spPr>
          <a:xfrm>
            <a:off x="325" y="10"/>
            <a:ext cx="12191675" cy="6857990"/>
          </a:xfrm>
          <a:prstGeom prst="rect">
            <a:avLst/>
          </a:prstGeom>
          <a:noFill/>
        </p:spPr>
      </p:pic>
      <p:sp>
        <p:nvSpPr>
          <p:cNvPr id="7" name="Rectangle 6">
            <a:extLst>
              <a:ext uri="{FF2B5EF4-FFF2-40B4-BE49-F238E27FC236}">
                <a16:creationId xmlns:a16="http://schemas.microsoft.com/office/drawing/2014/main" id="{8E462B20-7ECC-99D7-B11A-ACBB827E5FCA}"/>
              </a:ext>
            </a:extLst>
          </p:cNvPr>
          <p:cNvSpPr/>
          <p:nvPr/>
        </p:nvSpPr>
        <p:spPr>
          <a:xfrm>
            <a:off x="563670" y="400832"/>
            <a:ext cx="3494763" cy="136140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Shape, circle&#10;&#10;Description automatically generated">
            <a:extLst>
              <a:ext uri="{FF2B5EF4-FFF2-40B4-BE49-F238E27FC236}">
                <a16:creationId xmlns:a16="http://schemas.microsoft.com/office/drawing/2014/main" id="{DBA3000E-7D03-7385-F165-9C1ACF630039}"/>
              </a:ext>
            </a:extLst>
          </p:cNvPr>
          <p:cNvPicPr>
            <a:picLocks noChangeAspect="1"/>
          </p:cNvPicPr>
          <p:nvPr/>
        </p:nvPicPr>
        <p:blipFill rotWithShape="1">
          <a:blip r:embed="rId4"/>
          <a:srcRect b="21486"/>
          <a:stretch/>
        </p:blipFill>
        <p:spPr>
          <a:xfrm>
            <a:off x="681508" y="452899"/>
            <a:ext cx="3259085" cy="1257269"/>
          </a:xfrm>
          <a:prstGeom prst="rect">
            <a:avLst/>
          </a:prstGeom>
        </p:spPr>
      </p:pic>
      <p:sp>
        <p:nvSpPr>
          <p:cNvPr id="26" name="Google Shape;89;p1">
            <a:extLst>
              <a:ext uri="{FF2B5EF4-FFF2-40B4-BE49-F238E27FC236}">
                <a16:creationId xmlns:a16="http://schemas.microsoft.com/office/drawing/2014/main" id="{7179E27E-5FF0-7DA9-C2CE-263B081908F1}"/>
              </a:ext>
            </a:extLst>
          </p:cNvPr>
          <p:cNvSpPr txBox="1">
            <a:spLocks/>
          </p:cNvSpPr>
          <p:nvPr/>
        </p:nvSpPr>
        <p:spPr>
          <a:xfrm>
            <a:off x="3422219" y="5799550"/>
            <a:ext cx="5846419" cy="657618"/>
          </a:xfrm>
          <a:prstGeom prst="rect">
            <a:avLst/>
          </a:prstGeom>
          <a:solidFill>
            <a:srgbClr val="FFFFFF">
              <a:alpha val="80000"/>
            </a:srgbClr>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SzPct val="111111"/>
            </a:pPr>
            <a:r>
              <a:rPr lang="en-US" sz="3600" b="1" dirty="0">
                <a:solidFill>
                  <a:srgbClr val="548135"/>
                </a:solidFill>
              </a:rPr>
              <a:t>The Wicked Plastics Problem</a:t>
            </a:r>
            <a:endParaRPr lang="en-US" sz="3600" dirty="0">
              <a:solidFill>
                <a:srgbClr val="548135"/>
              </a:solidFill>
            </a:endParaRPr>
          </a:p>
        </p:txBody>
      </p:sp>
      <p:sp>
        <p:nvSpPr>
          <p:cNvPr id="27" name="TextBox 26">
            <a:extLst>
              <a:ext uri="{FF2B5EF4-FFF2-40B4-BE49-F238E27FC236}">
                <a16:creationId xmlns:a16="http://schemas.microsoft.com/office/drawing/2014/main" id="{3560BA5E-AFA2-8442-F740-9872C5D9FE8B}"/>
              </a:ext>
            </a:extLst>
          </p:cNvPr>
          <p:cNvSpPr txBox="1"/>
          <p:nvPr/>
        </p:nvSpPr>
        <p:spPr>
          <a:xfrm>
            <a:off x="212942" y="6353032"/>
            <a:ext cx="1014609" cy="307777"/>
          </a:xfrm>
          <a:prstGeom prst="rect">
            <a:avLst/>
          </a:prstGeom>
          <a:noFill/>
        </p:spPr>
        <p:txBody>
          <a:bodyPr wrap="square" rtlCol="0">
            <a:spAutoFit/>
          </a:bodyPr>
          <a:lstStyle/>
          <a:p>
            <a:r>
              <a:rPr lang="en-US" dirty="0">
                <a:solidFill>
                  <a:schemeClr val="bg1"/>
                </a:solidFill>
              </a:rPr>
              <a:t>12/13/22</a:t>
            </a:r>
          </a:p>
        </p:txBody>
      </p:sp>
    </p:spTree>
    <p:extLst>
      <p:ext uri="{BB962C8B-B14F-4D97-AF65-F5344CB8AC3E}">
        <p14:creationId xmlns:p14="http://schemas.microsoft.com/office/powerpoint/2010/main" val="423283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6"/>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8AA98A92-D13D-F427-55D8-2180F0717722}"/>
              </a:ext>
            </a:extLst>
          </p:cNvPr>
          <p:cNvPicPr>
            <a:picLocks noChangeAspect="1"/>
          </p:cNvPicPr>
          <p:nvPr/>
        </p:nvPicPr>
        <p:blipFill>
          <a:blip r:embed="rId3"/>
          <a:stretch>
            <a:fillRect/>
          </a:stretch>
        </p:blipFill>
        <p:spPr>
          <a:xfrm>
            <a:off x="-9167" y="-285469"/>
            <a:ext cx="12201167" cy="6867786"/>
          </a:xfrm>
          <a:prstGeom prst="rect">
            <a:avLst/>
          </a:prstGeom>
        </p:spPr>
      </p:pic>
      <p:sp>
        <p:nvSpPr>
          <p:cNvPr id="107" name="Google Shape;107;p2"/>
          <p:cNvSpPr txBox="1">
            <a:spLocks noGrp="1"/>
          </p:cNvSpPr>
          <p:nvPr>
            <p:ph type="title"/>
          </p:nvPr>
        </p:nvSpPr>
        <p:spPr>
          <a:xfrm>
            <a:off x="4322776" y="212876"/>
            <a:ext cx="4892653" cy="543831"/>
          </a:xfrm>
          <a:prstGeom prst="rect">
            <a:avLst/>
          </a:prstGeom>
        </p:spPr>
        <p:txBody>
          <a:bodyPr spcFirstLastPara="1" vert="horz" lIns="91440" tIns="45720" rIns="91440" bIns="45720" rtlCol="0" anchor="ctr" anchorCtr="0">
            <a:normAutofit fontScale="90000"/>
          </a:bodyPr>
          <a:lstStyle/>
          <a:p>
            <a:pPr marL="0" lvl="0" indent="0">
              <a:spcBef>
                <a:spcPct val="0"/>
              </a:spcBef>
              <a:spcAft>
                <a:spcPts val="0"/>
              </a:spcAft>
              <a:buClr>
                <a:srgbClr val="000000"/>
              </a:buClr>
              <a:buSzPts val="3600"/>
            </a:pPr>
            <a:r>
              <a:rPr lang="en-US" sz="3600" b="1" kern="1200" dirty="0">
                <a:solidFill>
                  <a:schemeClr val="tx1"/>
                </a:solidFill>
                <a:latin typeface="+mj-lt"/>
                <a:ea typeface="+mj-ea"/>
                <a:cs typeface="+mj-cs"/>
                <a:sym typeface="Arial"/>
              </a:rPr>
              <a:t>Reduce, Reuse, Recycle</a:t>
            </a:r>
            <a:endParaRPr lang="en-US" sz="3600" kern="1200" dirty="0">
              <a:solidFill>
                <a:schemeClr val="tx1"/>
              </a:solidFill>
              <a:latin typeface="+mj-lt"/>
              <a:ea typeface="+mj-ea"/>
              <a:cs typeface="+mj-cs"/>
            </a:endParaRPr>
          </a:p>
        </p:txBody>
      </p:sp>
      <p:sp>
        <p:nvSpPr>
          <p:cNvPr id="111" name="Google Shape;111;p2"/>
          <p:cNvSpPr txBox="1"/>
          <p:nvPr/>
        </p:nvSpPr>
        <p:spPr>
          <a:xfrm>
            <a:off x="1940573" y="474133"/>
            <a:ext cx="10246656" cy="2770201"/>
          </a:xfrm>
          <a:prstGeom prst="rect">
            <a:avLst/>
          </a:prstGeom>
        </p:spPr>
        <p:txBody>
          <a:bodyPr spcFirstLastPara="1" vert="horz" lIns="91440" tIns="45720" rIns="91440" bIns="45720" rtlCol="0" anchor="ctr" anchorCtr="0">
            <a:normAutofit/>
          </a:bodyPr>
          <a:lstStyle/>
          <a:p>
            <a:pPr marR="0" lvl="0">
              <a:spcBef>
                <a:spcPts val="800"/>
              </a:spcBef>
              <a:spcAft>
                <a:spcPts val="600"/>
              </a:spcAft>
            </a:pPr>
            <a:r>
              <a:rPr lang="en-US" sz="2000" b="0" i="0" u="none" strike="noStrike" kern="1200" cap="none" dirty="0">
                <a:solidFill>
                  <a:schemeClr val="tx1"/>
                </a:solidFill>
                <a:latin typeface="+mn-lt"/>
                <a:ea typeface="+mn-ea"/>
                <a:cs typeface="+mn-cs"/>
                <a:sym typeface="Calibri"/>
              </a:rPr>
              <a:t>The </a:t>
            </a:r>
            <a:r>
              <a:rPr lang="en-US" sz="2000" b="1" i="0" u="none" strike="noStrike" kern="1200" cap="none" dirty="0">
                <a:solidFill>
                  <a:schemeClr val="tx1"/>
                </a:solidFill>
                <a:latin typeface="+mn-lt"/>
                <a:ea typeface="+mn-ea"/>
                <a:cs typeface="+mn-cs"/>
                <a:sym typeface="Calibri"/>
              </a:rPr>
              <a:t>Three Rs </a:t>
            </a:r>
            <a:r>
              <a:rPr lang="en-US" sz="2000" b="0" i="0" u="none" strike="noStrike" kern="1200" cap="none" dirty="0">
                <a:solidFill>
                  <a:schemeClr val="tx1"/>
                </a:solidFill>
                <a:latin typeface="+mn-lt"/>
                <a:ea typeface="+mn-ea"/>
                <a:cs typeface="+mn-cs"/>
                <a:sym typeface="Calibri"/>
              </a:rPr>
              <a:t>are listed in </a:t>
            </a:r>
            <a:r>
              <a:rPr lang="en-US" sz="2000" b="1" i="0" u="none" strike="noStrike" kern="1200" cap="none" dirty="0">
                <a:solidFill>
                  <a:schemeClr val="tx1"/>
                </a:solidFill>
                <a:latin typeface="+mn-lt"/>
                <a:ea typeface="+mn-ea"/>
                <a:cs typeface="+mn-cs"/>
                <a:sym typeface="Calibri"/>
              </a:rPr>
              <a:t>order of least environmental impact</a:t>
            </a:r>
            <a:r>
              <a:rPr lang="en-US" sz="2000" b="0" i="0" u="none" strike="noStrike" kern="1200" cap="none" dirty="0">
                <a:solidFill>
                  <a:schemeClr val="tx1"/>
                </a:solidFill>
                <a:latin typeface="+mn-lt"/>
                <a:ea typeface="+mn-ea"/>
                <a:cs typeface="+mn-cs"/>
                <a:sym typeface="Calibri"/>
              </a:rPr>
              <a:t>: </a:t>
            </a:r>
            <a:endParaRPr lang="en-US" sz="2000" kern="1200" dirty="0">
              <a:solidFill>
                <a:schemeClr val="tx1"/>
              </a:solidFill>
              <a:latin typeface="+mn-lt"/>
              <a:ea typeface="+mn-ea"/>
              <a:cs typeface="+mn-cs"/>
            </a:endParaRPr>
          </a:p>
          <a:p>
            <a:pPr marR="0" lvl="0">
              <a:lnSpc>
                <a:spcPct val="150000"/>
              </a:lnSpc>
              <a:spcBef>
                <a:spcPts val="0"/>
              </a:spcBef>
            </a:pPr>
            <a:r>
              <a:rPr lang="en-US" sz="2000" b="1" i="0" u="none" strike="noStrike" kern="1200" cap="none" dirty="0">
                <a:solidFill>
                  <a:schemeClr val="tx1"/>
                </a:solidFill>
                <a:latin typeface="+mn-lt"/>
                <a:ea typeface="+mn-ea"/>
                <a:cs typeface="+mn-cs"/>
                <a:sym typeface="Calibri"/>
              </a:rPr>
              <a:t>REDUCE</a:t>
            </a:r>
            <a:r>
              <a:rPr lang="en-US" sz="2000" b="0" i="0" u="none" strike="noStrike" kern="1200" cap="none" dirty="0">
                <a:solidFill>
                  <a:schemeClr val="tx1"/>
                </a:solidFill>
                <a:latin typeface="+mn-lt"/>
                <a:ea typeface="+mn-ea"/>
                <a:cs typeface="+mn-cs"/>
                <a:sym typeface="Calibri"/>
              </a:rPr>
              <a:t> use of plastic wherever possible. If you must buy plastic, </a:t>
            </a:r>
            <a:endParaRPr lang="en-US" sz="2000" kern="1200" dirty="0">
              <a:solidFill>
                <a:schemeClr val="tx1"/>
              </a:solidFill>
              <a:latin typeface="+mn-lt"/>
              <a:ea typeface="+mn-ea"/>
              <a:cs typeface="+mn-cs"/>
              <a:sym typeface="Calibri"/>
            </a:endParaRPr>
          </a:p>
          <a:p>
            <a:pPr marR="0" lvl="0">
              <a:lnSpc>
                <a:spcPct val="150000"/>
              </a:lnSpc>
              <a:spcBef>
                <a:spcPts val="0"/>
              </a:spcBef>
              <a:spcAft>
                <a:spcPts val="1200"/>
              </a:spcAft>
            </a:pPr>
            <a:r>
              <a:rPr lang="en-US" sz="2000" b="1" i="0" u="none" strike="noStrike" kern="1200" cap="none" dirty="0">
                <a:solidFill>
                  <a:schemeClr val="tx1"/>
                </a:solidFill>
                <a:latin typeface="+mn-lt"/>
                <a:ea typeface="+mn-ea"/>
                <a:cs typeface="+mn-cs"/>
                <a:sym typeface="Calibri"/>
              </a:rPr>
              <a:t>REUSE</a:t>
            </a:r>
            <a:r>
              <a:rPr lang="en-US" sz="2000" b="0" i="0" u="none" strike="noStrike" kern="1200" cap="none" dirty="0">
                <a:solidFill>
                  <a:schemeClr val="tx1"/>
                </a:solidFill>
                <a:latin typeface="+mn-lt"/>
                <a:ea typeface="+mn-ea"/>
                <a:cs typeface="+mn-cs"/>
                <a:sym typeface="Calibri"/>
              </a:rPr>
              <a:t> and repurpose the plastic to extend its useful life. If it is useless, </a:t>
            </a:r>
            <a:endParaRPr lang="en-US" sz="2000" kern="1200" dirty="0">
              <a:solidFill>
                <a:schemeClr val="tx1"/>
              </a:solidFill>
              <a:latin typeface="+mn-lt"/>
              <a:ea typeface="+mn-ea"/>
              <a:cs typeface="+mn-cs"/>
            </a:endParaRPr>
          </a:p>
          <a:p>
            <a:pPr marR="0" lvl="0">
              <a:lnSpc>
                <a:spcPct val="90000"/>
              </a:lnSpc>
              <a:spcBef>
                <a:spcPts val="0"/>
              </a:spcBef>
              <a:spcAft>
                <a:spcPts val="600"/>
              </a:spcAft>
            </a:pPr>
            <a:r>
              <a:rPr lang="en-US" sz="2000" b="1" i="0" u="none" strike="noStrike" kern="1200" cap="none" dirty="0">
                <a:solidFill>
                  <a:schemeClr val="tx1"/>
                </a:solidFill>
                <a:latin typeface="+mn-lt"/>
                <a:ea typeface="+mn-ea"/>
                <a:cs typeface="+mn-cs"/>
                <a:sym typeface="Calibri"/>
              </a:rPr>
              <a:t>RECYCLE</a:t>
            </a:r>
            <a:r>
              <a:rPr lang="en-US" sz="2000" b="0" i="0" u="none" strike="noStrike" kern="1200" cap="none" dirty="0">
                <a:solidFill>
                  <a:schemeClr val="tx1"/>
                </a:solidFill>
                <a:latin typeface="+mn-lt"/>
                <a:ea typeface="+mn-ea"/>
                <a:cs typeface="+mn-cs"/>
                <a:sym typeface="Calibri"/>
              </a:rPr>
              <a:t> the plastic</a:t>
            </a:r>
            <a:r>
              <a:rPr lang="en-US" sz="2000" kern="1200" dirty="0">
                <a:solidFill>
                  <a:schemeClr val="tx1"/>
                </a:solidFill>
                <a:latin typeface="+mn-lt"/>
                <a:ea typeface="+mn-ea"/>
                <a:cs typeface="+mn-cs"/>
                <a:sym typeface="Calibri"/>
              </a:rPr>
              <a:t>—</a:t>
            </a:r>
            <a:r>
              <a:rPr lang="en-US" sz="2000" b="0" i="0" u="none" strike="noStrike" kern="1200" cap="none" dirty="0">
                <a:solidFill>
                  <a:schemeClr val="tx1"/>
                </a:solidFill>
                <a:latin typeface="+mn-lt"/>
                <a:ea typeface="+mn-ea"/>
                <a:cs typeface="+mn-cs"/>
                <a:sym typeface="Calibri"/>
              </a:rPr>
              <a:t>if possible. Plastic with #1 and #2 symbols are most frequently recycled.</a:t>
            </a:r>
            <a:endParaRPr lang="en-US" sz="2000" kern="1200" dirty="0">
              <a:solidFill>
                <a:schemeClr val="tx1"/>
              </a:solidFill>
              <a:latin typeface="+mn-lt"/>
              <a:ea typeface="+mn-ea"/>
              <a:cs typeface="+mn-cs"/>
            </a:endParaRPr>
          </a:p>
        </p:txBody>
      </p:sp>
      <p:pic>
        <p:nvPicPr>
          <p:cNvPr id="112" name="Google Shape;112;p2"/>
          <p:cNvPicPr preferRelativeResize="0"/>
          <p:nvPr/>
        </p:nvPicPr>
        <p:blipFill rotWithShape="1">
          <a:blip r:embed="rId4"/>
          <a:srcRect t="13344" b="27015"/>
          <a:stretch/>
        </p:blipFill>
        <p:spPr>
          <a:xfrm>
            <a:off x="-9168" y="2764738"/>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p:spPr>
      </p:pic>
      <p:sp>
        <p:nvSpPr>
          <p:cNvPr id="108" name="Google Shape;108;p2"/>
          <p:cNvSpPr txBox="1">
            <a:spLocks noGrp="1"/>
          </p:cNvSpPr>
          <p:nvPr>
            <p:ph type="sldNum" idx="12"/>
          </p:nvPr>
        </p:nvSpPr>
        <p:spPr>
          <a:xfrm>
            <a:off x="8966195" y="6356350"/>
            <a:ext cx="2743200" cy="365125"/>
          </a:xfrm>
          <a:prstGeom prst="rect">
            <a:avLst/>
          </a:prstGeom>
        </p:spPr>
        <p:txBody>
          <a:bodyPr spcFirstLastPara="1" vert="horz" lIns="91440" tIns="45720" rIns="91440" bIns="45720" rtlCol="0" anchor="ctr" anchorCtr="0">
            <a:normAutofit/>
          </a:bodyPr>
          <a:lstStyle/>
          <a:p>
            <a:pPr>
              <a:spcAft>
                <a:spcPts val="600"/>
              </a:spcAft>
              <a:buClrTx/>
              <a:buSzTx/>
              <a:defRPr/>
            </a:pPr>
            <a:fld id="{00000000-1234-1234-1234-123412341234}" type="slidenum">
              <a:rPr lang="en-US" kern="1200" smtClean="0">
                <a:solidFill>
                  <a:prstClr val="white"/>
                </a:solidFill>
                <a:ea typeface="+mn-ea"/>
                <a:cs typeface="+mn-cs"/>
              </a:rPr>
              <a:pPr>
                <a:spcAft>
                  <a:spcPts val="600"/>
                </a:spcAft>
                <a:buClrTx/>
                <a:buSzTx/>
                <a:defRPr/>
              </a:pPr>
              <a:t>1</a:t>
            </a:fld>
            <a:endParaRPr lang="en-US" kern="1200">
              <a:solidFill>
                <a:prstClr val="white"/>
              </a:solidFill>
              <a:ea typeface="+mn-ea"/>
              <a:cs typeface="+mn-cs"/>
            </a:endParaRPr>
          </a:p>
        </p:txBody>
      </p:sp>
      <p:sp>
        <p:nvSpPr>
          <p:cNvPr id="109" name="Google Shape;109;p2"/>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110" name="Google Shape;110;p2"/>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2119443" y="417321"/>
            <a:ext cx="9447316" cy="104132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11111"/>
              <a:buNone/>
            </a:pPr>
            <a:r>
              <a:rPr lang="en-US" sz="3200" b="1" dirty="0" err="1">
                <a:solidFill>
                  <a:srgbClr val="000000"/>
                </a:solidFill>
                <a:latin typeface="Arial"/>
                <a:ea typeface="Arial"/>
                <a:cs typeface="Arial"/>
                <a:sym typeface="Arial"/>
              </a:rPr>
              <a:t>Borrelle</a:t>
            </a:r>
            <a:r>
              <a:rPr lang="en-US" sz="3200" b="1" dirty="0">
                <a:solidFill>
                  <a:srgbClr val="000000"/>
                </a:solidFill>
                <a:latin typeface="Arial"/>
                <a:ea typeface="Arial"/>
                <a:cs typeface="Arial"/>
                <a:sym typeface="Arial"/>
              </a:rPr>
              <a:t> et al. 2020</a:t>
            </a:r>
            <a:br>
              <a:rPr lang="en-US" sz="3200" b="1" i="1" dirty="0">
                <a:solidFill>
                  <a:srgbClr val="000000"/>
                </a:solidFill>
                <a:latin typeface="Arial"/>
                <a:ea typeface="Arial"/>
                <a:cs typeface="Arial"/>
                <a:sym typeface="Arial"/>
              </a:rPr>
            </a:br>
            <a:r>
              <a:rPr lang="en-US" sz="2700" b="1" dirty="0">
                <a:solidFill>
                  <a:srgbClr val="000000"/>
                </a:solidFill>
                <a:latin typeface="Arial"/>
                <a:ea typeface="Arial"/>
                <a:cs typeface="Arial"/>
                <a:sym typeface="Arial"/>
              </a:rPr>
              <a:t>Predicted growth in plastic waste exceeds efforts to</a:t>
            </a:r>
            <a:br>
              <a:rPr lang="en-US" sz="2700" b="1" dirty="0">
                <a:solidFill>
                  <a:srgbClr val="000000"/>
                </a:solidFill>
                <a:latin typeface="Arial"/>
                <a:ea typeface="Arial"/>
                <a:cs typeface="Arial"/>
                <a:sym typeface="Arial"/>
              </a:rPr>
            </a:br>
            <a:r>
              <a:rPr lang="en-US" sz="2700" b="1" dirty="0">
                <a:solidFill>
                  <a:srgbClr val="000000"/>
                </a:solidFill>
                <a:latin typeface="Arial"/>
                <a:ea typeface="Arial"/>
                <a:cs typeface="Arial"/>
                <a:sym typeface="Arial"/>
              </a:rPr>
              <a:t>mitigate plastic pollution</a:t>
            </a:r>
            <a:endParaRPr sz="3200" dirty="0"/>
          </a:p>
        </p:txBody>
      </p:sp>
      <p:sp>
        <p:nvSpPr>
          <p:cNvPr id="119" name="Google Shape;1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20" name="Google Shape;120;p3"/>
          <p:cNvPicPr preferRelativeResize="0"/>
          <p:nvPr/>
        </p:nvPicPr>
        <p:blipFill rotWithShape="1">
          <a:blip r:embed="rId4">
            <a:alphaModFix/>
          </a:blip>
          <a:srcRect l="32373" t="2210" b="2463"/>
          <a:stretch/>
        </p:blipFill>
        <p:spPr>
          <a:xfrm>
            <a:off x="4425575" y="1458647"/>
            <a:ext cx="7504252" cy="5284561"/>
          </a:xfrm>
          <a:prstGeom prst="rect">
            <a:avLst/>
          </a:prstGeom>
          <a:noFill/>
          <a:ln>
            <a:noFill/>
          </a:ln>
        </p:spPr>
      </p:pic>
      <p:sp>
        <p:nvSpPr>
          <p:cNvPr id="121" name="Google Shape;121;p3"/>
          <p:cNvSpPr txBox="1"/>
          <p:nvPr/>
        </p:nvSpPr>
        <p:spPr>
          <a:xfrm>
            <a:off x="247274" y="6143084"/>
            <a:ext cx="4640411"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err="1">
                <a:solidFill>
                  <a:srgbClr val="000000"/>
                </a:solidFill>
                <a:latin typeface="Arial"/>
                <a:ea typeface="Arial"/>
                <a:cs typeface="Arial"/>
                <a:sym typeface="Arial"/>
              </a:rPr>
              <a:t>Borrelle</a:t>
            </a:r>
            <a:r>
              <a:rPr lang="en-US" sz="1100" b="0" i="0" u="none" strike="noStrike" cap="none" dirty="0">
                <a:solidFill>
                  <a:srgbClr val="000000"/>
                </a:solidFill>
                <a:latin typeface="Arial"/>
                <a:ea typeface="Arial"/>
                <a:cs typeface="Arial"/>
                <a:sym typeface="Arial"/>
              </a:rPr>
              <a:t> et al. (2020). Predicted growth in plastic waste exceeds efforts to mitigate plastic pollution </a:t>
            </a:r>
            <a:r>
              <a:rPr lang="en-US" sz="1100" b="0" i="1" u="none" strike="noStrike" cap="none" dirty="0">
                <a:solidFill>
                  <a:srgbClr val="000000"/>
                </a:solidFill>
                <a:latin typeface="Arial"/>
                <a:ea typeface="Arial"/>
                <a:cs typeface="Arial"/>
                <a:sym typeface="Arial"/>
              </a:rPr>
              <a:t>Science,</a:t>
            </a:r>
            <a:r>
              <a:rPr lang="en-US" sz="1100" b="0" i="0" u="none" strike="noStrike" cap="none" dirty="0">
                <a:solidFill>
                  <a:srgbClr val="000000"/>
                </a:solidFill>
                <a:latin typeface="Arial"/>
                <a:ea typeface="Arial"/>
                <a:cs typeface="Arial"/>
                <a:sym typeface="Arial"/>
              </a:rPr>
              <a:t> </a:t>
            </a:r>
            <a:r>
              <a:rPr lang="en-US" sz="1100" b="0" i="1" u="none" strike="noStrike" cap="none" dirty="0">
                <a:solidFill>
                  <a:srgbClr val="000000"/>
                </a:solidFill>
                <a:latin typeface="Arial"/>
                <a:ea typeface="Arial"/>
                <a:cs typeface="Arial"/>
                <a:sym typeface="Arial"/>
              </a:rPr>
              <a:t>369</a:t>
            </a:r>
            <a:r>
              <a:rPr lang="en-US" sz="1100" dirty="0"/>
              <a:t>(6510),</a:t>
            </a:r>
            <a:r>
              <a:rPr lang="en-US" sz="1100" b="0" i="0" u="none" strike="noStrike" cap="none" dirty="0">
                <a:solidFill>
                  <a:srgbClr val="000000"/>
                </a:solidFill>
                <a:latin typeface="Arial"/>
                <a:ea typeface="Arial"/>
                <a:cs typeface="Arial"/>
                <a:sym typeface="Arial"/>
              </a:rPr>
              <a:t> 1515–1518. </a:t>
            </a:r>
            <a:r>
              <a:rPr lang="en-US" sz="1100" b="0" i="0" u="none" strike="noStrike" cap="none" dirty="0">
                <a:solidFill>
                  <a:srgbClr val="000000"/>
                </a:solidFill>
                <a:latin typeface="Arial"/>
                <a:ea typeface="Arial"/>
                <a:cs typeface="Arial"/>
                <a:sym typeface="Arial"/>
                <a:hlinkClick r:id="rId5"/>
              </a:rPr>
              <a:t>https://doi.org/10.1126/science.aba3656</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4C9F4847-DA0C-1BE6-3984-FF79818DAB3D}"/>
              </a:ext>
            </a:extLst>
          </p:cNvPr>
          <p:cNvSpPr txBox="1"/>
          <p:nvPr/>
        </p:nvSpPr>
        <p:spPr>
          <a:xfrm>
            <a:off x="876830" y="1458647"/>
            <a:ext cx="3548745" cy="4555093"/>
          </a:xfrm>
          <a:prstGeom prst="rect">
            <a:avLst/>
          </a:prstGeom>
          <a:noFill/>
        </p:spPr>
        <p:txBody>
          <a:bodyPr wrap="square" rtlCol="0">
            <a:spAutoFit/>
          </a:bodyPr>
          <a:lstStyle/>
          <a:p>
            <a:r>
              <a:rPr lang="en-US" sz="1450" b="1" dirty="0"/>
              <a:t>Figure 1: Annual global plastic emissions into aquatic ecosystems. </a:t>
            </a:r>
            <a:r>
              <a:rPr lang="en-US" sz="1450" dirty="0"/>
              <a:t>Data include major rivers, lakes, and the oceans in million metric tons (Mt from 2016 to 2030) </a:t>
            </a:r>
            <a:r>
              <a:rPr lang="en-US" sz="1450" b="1" dirty="0"/>
              <a:t>(A) </a:t>
            </a:r>
            <a:r>
              <a:rPr lang="en-US" sz="1450" dirty="0"/>
              <a:t>and for each income status </a:t>
            </a:r>
            <a:r>
              <a:rPr lang="en-US" sz="1450" b="1" dirty="0"/>
              <a:t>(B) </a:t>
            </a:r>
            <a:r>
              <a:rPr lang="en-US" sz="1450" dirty="0"/>
              <a:t>as defined by the World Bank (17) showing the BAU (yellow), ambitious (blue), and target &lt;8 Mt (purple) scenarios. Shaded areas represent 80% credible intervals indicating the uncertainty in plastic waste generation and the scenario implementation into the future. Orange horizontal line represents the target of &lt;8 Mt, which is a frequently cited statistic in global policy discussions as an unacceptable amount of plastic emissions to the marine ecosystem alone (a subset of the aquatic ecosystems considered here) (7).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47CA-F20E-A67D-F628-B88E7BB06EA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014F739-A269-D030-5BBA-669C4F6C89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6" name="TextBox 5">
            <a:extLst>
              <a:ext uri="{FF2B5EF4-FFF2-40B4-BE49-F238E27FC236}">
                <a16:creationId xmlns:a16="http://schemas.microsoft.com/office/drawing/2014/main" id="{AFF39CF0-8101-EA91-827A-B1FE6DEBEECC}"/>
              </a:ext>
            </a:extLst>
          </p:cNvPr>
          <p:cNvSpPr txBox="1"/>
          <p:nvPr/>
        </p:nvSpPr>
        <p:spPr>
          <a:xfrm>
            <a:off x="3093936" y="4211161"/>
            <a:ext cx="9098064" cy="2646878"/>
          </a:xfrm>
          <a:prstGeom prst="rect">
            <a:avLst/>
          </a:prstGeom>
          <a:noFill/>
        </p:spPr>
        <p:txBody>
          <a:bodyPr wrap="square">
            <a:spAutoFit/>
          </a:bodyPr>
          <a:lstStyle/>
          <a:p>
            <a:pPr marL="0" marR="0" lvl="0" indent="0" algn="l" rtl="0">
              <a:lnSpc>
                <a:spcPct val="100000"/>
              </a:lnSpc>
              <a:spcBef>
                <a:spcPts val="1200"/>
              </a:spcBef>
              <a:spcAft>
                <a:spcPts val="1200"/>
              </a:spcAft>
              <a:buNone/>
            </a:pPr>
            <a:r>
              <a:rPr lang="en-US" sz="1800" b="1" i="0" u="none" strike="noStrike" cap="none" dirty="0">
                <a:solidFill>
                  <a:srgbClr val="000000"/>
                </a:solidFill>
                <a:latin typeface="Arial"/>
                <a:ea typeface="Arial"/>
                <a:cs typeface="Arial"/>
                <a:sym typeface="Arial"/>
              </a:rPr>
              <a:t>To reach target marine waste reductions to 8MT by 2030:</a:t>
            </a:r>
            <a:endParaRPr lang="en-US" sz="1800" dirty="0"/>
          </a:p>
          <a:p>
            <a:pPr marL="419100" marR="0" lvl="0" indent="-342900" algn="l" rtl="0">
              <a:lnSpc>
                <a:spcPct val="100000"/>
              </a:lnSpc>
              <a:spcBef>
                <a:spcPts val="0"/>
              </a:spcBef>
              <a:spcAft>
                <a:spcPts val="0"/>
              </a:spcAft>
              <a:buClr>
                <a:srgbClr val="000000"/>
              </a:buClr>
              <a:buSzPct val="100000"/>
              <a:buFont typeface="+mj-lt"/>
              <a:buAutoNum type="arabicPeriod"/>
            </a:pPr>
            <a:r>
              <a:rPr lang="en-US" sz="1800" b="1" i="0" u="none" strike="noStrike" cap="none" dirty="0">
                <a:solidFill>
                  <a:srgbClr val="000000"/>
                </a:solidFill>
                <a:latin typeface="Arial"/>
                <a:ea typeface="Arial"/>
                <a:cs typeface="Arial"/>
                <a:sym typeface="Arial"/>
              </a:rPr>
              <a:t>Reduce</a:t>
            </a:r>
            <a:r>
              <a:rPr lang="en-US" sz="1800" b="0" i="0" u="none" strike="noStrike" cap="none" dirty="0">
                <a:solidFill>
                  <a:srgbClr val="000000"/>
                </a:solidFill>
                <a:latin typeface="Arial"/>
                <a:ea typeface="Arial"/>
                <a:cs typeface="Arial"/>
                <a:sym typeface="Arial"/>
              </a:rPr>
              <a:t> or </a:t>
            </a:r>
            <a:r>
              <a:rPr lang="en-US" sz="1800" b="1" i="0" u="none" strike="noStrike" cap="none" dirty="0">
                <a:solidFill>
                  <a:srgbClr val="000000"/>
                </a:solidFill>
                <a:latin typeface="Arial"/>
                <a:ea typeface="Arial"/>
                <a:cs typeface="Arial"/>
                <a:sym typeface="Arial"/>
              </a:rPr>
              <a:t>Eliminate</a:t>
            </a:r>
            <a:r>
              <a:rPr lang="en-US" sz="1800" b="0" i="0" u="none" strike="noStrike" cap="none" dirty="0">
                <a:solidFill>
                  <a:srgbClr val="000000"/>
                </a:solidFill>
                <a:latin typeface="Arial"/>
                <a:ea typeface="Arial"/>
                <a:cs typeface="Arial"/>
                <a:sym typeface="Arial"/>
              </a:rPr>
              <a:t> the use of unnecessary plastics.</a:t>
            </a:r>
            <a:endParaRPr lang="en-US" sz="1800" dirty="0"/>
          </a:p>
          <a:p>
            <a:pPr marL="808038" marR="0" lvl="0" indent="-347663" algn="l" rtl="0">
              <a:lnSpc>
                <a:spcPct val="100000"/>
              </a:lnSpc>
              <a:spcBef>
                <a:spcPts val="0"/>
              </a:spcBef>
              <a:spcAft>
                <a:spcPts val="0"/>
              </a:spcAft>
              <a:buClr>
                <a:srgbClr val="000000"/>
              </a:buClr>
              <a:buSzPct val="100000"/>
              <a:buFont typeface="Wingdings" pitchFamily="2" charset="2"/>
              <a:buChar char="v"/>
            </a:pPr>
            <a:r>
              <a:rPr lang="en-US" sz="1800" b="0" i="0" u="none" strike="noStrike" cap="none" dirty="0">
                <a:solidFill>
                  <a:srgbClr val="000000"/>
                </a:solidFill>
                <a:latin typeface="Arial"/>
                <a:ea typeface="Arial"/>
                <a:cs typeface="Arial"/>
                <a:sym typeface="Arial"/>
              </a:rPr>
              <a:t>Packaging alone causes 47% of plastic waste (Smith and </a:t>
            </a:r>
            <a:r>
              <a:rPr lang="en-US" sz="1800" b="0" i="0" u="none" strike="noStrike" cap="none" dirty="0" err="1">
                <a:solidFill>
                  <a:srgbClr val="000000"/>
                </a:solidFill>
                <a:latin typeface="Arial"/>
                <a:ea typeface="Arial"/>
                <a:cs typeface="Arial"/>
                <a:sym typeface="Arial"/>
              </a:rPr>
              <a:t>Vignieri</a:t>
            </a:r>
            <a:r>
              <a:rPr lang="en-US" sz="1800" b="0" i="0" u="none" strike="noStrike" cap="none" dirty="0">
                <a:solidFill>
                  <a:srgbClr val="000000"/>
                </a:solidFill>
                <a:latin typeface="Arial"/>
                <a:ea typeface="Arial"/>
                <a:cs typeface="Arial"/>
                <a:sym typeface="Arial"/>
              </a:rPr>
              <a:t> 2021).</a:t>
            </a:r>
            <a:endParaRPr lang="en-US" sz="1800" dirty="0"/>
          </a:p>
          <a:p>
            <a:pPr marL="0" marR="0" lvl="6" indent="0" algn="l" rtl="0">
              <a:lnSpc>
                <a:spcPct val="100000"/>
              </a:lnSpc>
              <a:spcBef>
                <a:spcPts val="0"/>
              </a:spcBef>
              <a:spcAft>
                <a:spcPts val="0"/>
              </a:spcAft>
              <a:buNone/>
            </a:pPr>
            <a:endParaRPr lang="en-US" sz="2400" b="1" i="0" u="none" strike="noStrike" cap="none" dirty="0">
              <a:solidFill>
                <a:srgbClr val="000000"/>
              </a:solidFill>
              <a:latin typeface="Arial"/>
              <a:ea typeface="Arial"/>
              <a:cs typeface="Arial"/>
              <a:sym typeface="Arial"/>
            </a:endParaRPr>
          </a:p>
          <a:p>
            <a:pPr marL="460375" marR="0" lvl="6" indent="-398463" algn="l" rtl="0">
              <a:lnSpc>
                <a:spcPct val="100000"/>
              </a:lnSpc>
              <a:spcBef>
                <a:spcPts val="0"/>
              </a:spcBef>
              <a:spcAft>
                <a:spcPts val="0"/>
              </a:spcAft>
              <a:buFont typeface="+mj-lt"/>
              <a:buAutoNum type="arabicPeriod" startAt="2"/>
            </a:pPr>
            <a:r>
              <a:rPr lang="en-US" sz="1800" b="1" i="0" u="none" strike="noStrike" cap="none" dirty="0">
                <a:solidFill>
                  <a:srgbClr val="000000"/>
                </a:solidFill>
                <a:latin typeface="Arial"/>
                <a:ea typeface="Arial"/>
                <a:cs typeface="Arial"/>
                <a:sym typeface="Arial"/>
              </a:rPr>
              <a:t>Set global limits </a:t>
            </a:r>
            <a:r>
              <a:rPr lang="en-US" sz="1800" b="0" i="0" u="none" strike="noStrike" cap="none" dirty="0">
                <a:solidFill>
                  <a:srgbClr val="000000"/>
                </a:solidFill>
                <a:latin typeface="Arial"/>
                <a:ea typeface="Arial"/>
                <a:cs typeface="Arial"/>
                <a:sym typeface="Arial"/>
              </a:rPr>
              <a:t>for virgin plastic production.</a:t>
            </a:r>
            <a:endParaRPr lang="en-US" sz="1800" dirty="0"/>
          </a:p>
          <a:p>
            <a:pPr marL="808038" marR="0" lvl="6" indent="-360363" algn="l" rtl="0">
              <a:lnSpc>
                <a:spcPct val="100000"/>
              </a:lnSpc>
              <a:spcBef>
                <a:spcPts val="0"/>
              </a:spcBef>
              <a:spcAft>
                <a:spcPts val="0"/>
              </a:spcAft>
              <a:buClr>
                <a:srgbClr val="000000"/>
              </a:buClr>
              <a:buSzPct val="100000"/>
              <a:buFont typeface="Wingdings" pitchFamily="2" charset="2"/>
              <a:buChar char="v"/>
            </a:pPr>
            <a:r>
              <a:rPr lang="en-US" sz="1800" b="0" i="0" u="none" strike="noStrike" cap="none" dirty="0">
                <a:solidFill>
                  <a:srgbClr val="000000"/>
                </a:solidFill>
                <a:latin typeface="Arial"/>
                <a:ea typeface="Arial"/>
                <a:cs typeface="Arial"/>
                <a:sym typeface="Arial"/>
              </a:rPr>
              <a:t>Production caps, taxes, and requirements to integrate recycled plastic at increasing rates (50% recycled by 2030; 80% by 2040) (</a:t>
            </a:r>
            <a:r>
              <a:rPr lang="en-US" sz="18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Break Free From Plastic Pollution Act, 2021</a:t>
            </a:r>
            <a:r>
              <a:rPr lang="en-US" sz="1800" b="0" i="0" u="none" strike="noStrike" cap="none" dirty="0">
                <a:solidFill>
                  <a:srgbClr val="000000"/>
                </a:solidFill>
                <a:latin typeface="Arial"/>
                <a:ea typeface="Arial"/>
                <a:cs typeface="Arial"/>
                <a:sym typeface="Arial"/>
              </a:rPr>
              <a:t>).</a:t>
            </a:r>
            <a:r>
              <a:rPr lang="en-US" sz="2400" b="1" i="0" u="none" strike="noStrike" cap="none" dirty="0">
                <a:solidFill>
                  <a:srgbClr val="000000"/>
                </a:solidFill>
                <a:latin typeface="Arial"/>
                <a:ea typeface="Arial"/>
                <a:cs typeface="Arial"/>
                <a:sym typeface="Arial"/>
              </a:rPr>
              <a:t>  </a:t>
            </a:r>
            <a:endParaRPr lang="en-US" dirty="0"/>
          </a:p>
        </p:txBody>
      </p:sp>
      <p:pic>
        <p:nvPicPr>
          <p:cNvPr id="9" name="Picture 8" descr="A picture containing funnel chart&#10;&#10;Description automatically generated">
            <a:extLst>
              <a:ext uri="{FF2B5EF4-FFF2-40B4-BE49-F238E27FC236}">
                <a16:creationId xmlns:a16="http://schemas.microsoft.com/office/drawing/2014/main" id="{34FA067F-A7C0-E17F-7EDC-4ACCD85BBA6F}"/>
              </a:ext>
            </a:extLst>
          </p:cNvPr>
          <p:cNvPicPr>
            <a:picLocks noChangeAspect="1"/>
          </p:cNvPicPr>
          <p:nvPr/>
        </p:nvPicPr>
        <p:blipFill rotWithShape="1">
          <a:blip r:embed="rId4"/>
          <a:srcRect t="14025" b="2496"/>
          <a:stretch/>
        </p:blipFill>
        <p:spPr>
          <a:xfrm>
            <a:off x="0" y="0"/>
            <a:ext cx="12192000" cy="4133628"/>
          </a:xfrm>
          <a:prstGeom prst="rect">
            <a:avLst/>
          </a:prstGeom>
        </p:spPr>
      </p:pic>
      <p:cxnSp>
        <p:nvCxnSpPr>
          <p:cNvPr id="11" name="Straight Connector 10">
            <a:extLst>
              <a:ext uri="{FF2B5EF4-FFF2-40B4-BE49-F238E27FC236}">
                <a16:creationId xmlns:a16="http://schemas.microsoft.com/office/drawing/2014/main" id="{45A7ADEF-1A54-706E-15E6-2A46094359B0}"/>
              </a:ext>
            </a:extLst>
          </p:cNvPr>
          <p:cNvCxnSpPr>
            <a:cxnSpLocks/>
          </p:cNvCxnSpPr>
          <p:nvPr/>
        </p:nvCxnSpPr>
        <p:spPr>
          <a:xfrm>
            <a:off x="2956142" y="4391999"/>
            <a:ext cx="0" cy="21469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118;p3">
            <a:extLst>
              <a:ext uri="{FF2B5EF4-FFF2-40B4-BE49-F238E27FC236}">
                <a16:creationId xmlns:a16="http://schemas.microsoft.com/office/drawing/2014/main" id="{283AEFE9-FEDD-5075-8B19-532C4C448003}"/>
              </a:ext>
            </a:extLst>
          </p:cNvPr>
          <p:cNvSpPr txBox="1">
            <a:spLocks/>
          </p:cNvSpPr>
          <p:nvPr/>
        </p:nvSpPr>
        <p:spPr>
          <a:xfrm>
            <a:off x="77692" y="4713379"/>
            <a:ext cx="2809548" cy="1041326"/>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SzPct val="111111"/>
            </a:pPr>
            <a:r>
              <a:rPr lang="en-US" sz="3200" b="1" dirty="0" err="1">
                <a:solidFill>
                  <a:srgbClr val="000000"/>
                </a:solidFill>
                <a:latin typeface="Arial"/>
                <a:ea typeface="Arial"/>
                <a:cs typeface="Arial"/>
                <a:sym typeface="Arial"/>
              </a:rPr>
              <a:t>Borrelle</a:t>
            </a:r>
            <a:r>
              <a:rPr lang="en-US" sz="3200" b="1" dirty="0">
                <a:solidFill>
                  <a:srgbClr val="000000"/>
                </a:solidFill>
                <a:latin typeface="Arial"/>
                <a:ea typeface="Arial"/>
                <a:cs typeface="Arial"/>
                <a:sym typeface="Arial"/>
              </a:rPr>
              <a:t> et al. 2020</a:t>
            </a:r>
            <a:endParaRPr lang="en-US" sz="3200" dirty="0"/>
          </a:p>
        </p:txBody>
      </p:sp>
      <p:sp>
        <p:nvSpPr>
          <p:cNvPr id="17" name="TextBox 16">
            <a:extLst>
              <a:ext uri="{FF2B5EF4-FFF2-40B4-BE49-F238E27FC236}">
                <a16:creationId xmlns:a16="http://schemas.microsoft.com/office/drawing/2014/main" id="{EB0E5E1A-0B54-E972-87F8-F0A2834E8B45}"/>
              </a:ext>
            </a:extLst>
          </p:cNvPr>
          <p:cNvSpPr txBox="1"/>
          <p:nvPr/>
        </p:nvSpPr>
        <p:spPr>
          <a:xfrm>
            <a:off x="77692" y="3893911"/>
            <a:ext cx="10513054" cy="261610"/>
          </a:xfrm>
          <a:prstGeom prst="rect">
            <a:avLst/>
          </a:prstGeom>
          <a:noFill/>
        </p:spPr>
        <p:txBody>
          <a:bodyPr wrap="square" rtlCol="0">
            <a:spAutoFit/>
          </a:bodyPr>
          <a:lstStyle/>
          <a:p>
            <a:r>
              <a:rPr lang="en-US" sz="1100" dirty="0"/>
              <a:t>Figure from: Smith, J., &amp; </a:t>
            </a:r>
            <a:r>
              <a:rPr lang="en-US" sz="1100" dirty="0" err="1"/>
              <a:t>Vignieri</a:t>
            </a:r>
            <a:r>
              <a:rPr lang="en-US" sz="1100" dirty="0"/>
              <a:t>, S. (2021).  A Devil’s Bargain. </a:t>
            </a:r>
            <a:r>
              <a:rPr lang="en-US" sz="1100" i="1" dirty="0"/>
              <a:t>Science</a:t>
            </a:r>
            <a:r>
              <a:rPr lang="en-US" sz="1100" dirty="0"/>
              <a:t>, </a:t>
            </a:r>
            <a:r>
              <a:rPr lang="en-US" sz="1100" i="1" dirty="0"/>
              <a:t>373</a:t>
            </a:r>
            <a:r>
              <a:rPr lang="en-US" sz="1100" dirty="0"/>
              <a:t>(6550), 34-35</a:t>
            </a:r>
            <a:r>
              <a:rPr lang="en-US" sz="1100" dirty="0">
                <a:solidFill>
                  <a:schemeClr val="tx1"/>
                </a:solidFill>
              </a:rPr>
              <a:t>. </a:t>
            </a:r>
            <a:r>
              <a:rPr lang="en-US" sz="1100" dirty="0">
                <a:solidFill>
                  <a:schemeClr val="bg1"/>
                </a:solidFill>
                <a:hlinkClick r:id="rId5">
                  <a:extLst>
                    <a:ext uri="{A12FA001-AC4F-418D-AE19-62706E023703}">
                      <ahyp:hlinkClr xmlns:ahyp="http://schemas.microsoft.com/office/drawing/2018/hyperlinkcolor" val="tx"/>
                    </a:ext>
                  </a:extLst>
                </a:hlinkClick>
              </a:rPr>
              <a:t>https://doi.org/10.1126/science.abj9099</a:t>
            </a:r>
            <a:endParaRPr lang="en-US" sz="1100" dirty="0">
              <a:solidFill>
                <a:schemeClr val="bg1"/>
              </a:solidFill>
            </a:endParaRPr>
          </a:p>
        </p:txBody>
      </p:sp>
    </p:spTree>
    <p:extLst>
      <p:ext uri="{BB962C8B-B14F-4D97-AF65-F5344CB8AC3E}">
        <p14:creationId xmlns:p14="http://schemas.microsoft.com/office/powerpoint/2010/main" val="315625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9" name="Google Shape;139;p18"/>
          <p:cNvSpPr txBox="1">
            <a:spLocks noGrp="1"/>
          </p:cNvSpPr>
          <p:nvPr>
            <p:ph type="body" idx="1"/>
          </p:nvPr>
        </p:nvSpPr>
        <p:spPr>
          <a:xfrm>
            <a:off x="281354" y="1548364"/>
            <a:ext cx="5501289" cy="5173111"/>
          </a:xfrm>
          <a:prstGeom prst="rect">
            <a:avLst/>
          </a:prstGeom>
          <a:noFill/>
          <a:ln>
            <a:noFill/>
          </a:ln>
        </p:spPr>
        <p:txBody>
          <a:bodyPr spcFirstLastPara="1" wrap="square" lIns="91425" tIns="45700" rIns="91425" bIns="45700" anchor="t" anchorCtr="0">
            <a:normAutofit/>
          </a:bodyPr>
          <a:lstStyle/>
          <a:p>
            <a:pPr marL="483869" lvl="1" indent="0" algn="l" rtl="0">
              <a:lnSpc>
                <a:spcPct val="90000"/>
              </a:lnSpc>
              <a:spcBef>
                <a:spcPts val="1000"/>
              </a:spcBef>
              <a:spcAft>
                <a:spcPts val="0"/>
              </a:spcAft>
              <a:buSzPts val="2400"/>
              <a:buNone/>
            </a:pPr>
            <a:r>
              <a:rPr lang="en-US" b="1"/>
              <a:t> </a:t>
            </a:r>
            <a:endParaRPr b="1"/>
          </a:p>
          <a:p>
            <a:pPr marL="0" lvl="0" indent="0" algn="l" rtl="0">
              <a:lnSpc>
                <a:spcPct val="90000"/>
              </a:lnSpc>
              <a:spcBef>
                <a:spcPts val="1000"/>
              </a:spcBef>
              <a:spcAft>
                <a:spcPts val="0"/>
              </a:spcAft>
              <a:buClr>
                <a:schemeClr val="dk1"/>
              </a:buClr>
              <a:buSzPts val="2800"/>
              <a:buNone/>
            </a:pPr>
            <a:endParaRPr/>
          </a:p>
        </p:txBody>
      </p:sp>
      <p:sp>
        <p:nvSpPr>
          <p:cNvPr id="140" name="Google Shape;14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1" name="Google Shape;141;p18"/>
          <p:cNvSpPr txBox="1"/>
          <p:nvPr/>
        </p:nvSpPr>
        <p:spPr>
          <a:xfrm>
            <a:off x="262510" y="1358729"/>
            <a:ext cx="11666979" cy="35701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To reach target marine waste reductions to 8MT by 2030:</a:t>
            </a: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3. Create global standards </a:t>
            </a:r>
            <a:r>
              <a:rPr lang="en-US" sz="2000" b="0" i="0" u="none" strike="noStrike" cap="none" dirty="0">
                <a:solidFill>
                  <a:srgbClr val="000000"/>
                </a:solidFill>
                <a:latin typeface="Arial"/>
                <a:ea typeface="Arial"/>
                <a:cs typeface="Arial"/>
                <a:sym typeface="Arial"/>
              </a:rPr>
              <a:t>to recover and recycle plastic </a:t>
            </a:r>
            <a:r>
              <a:rPr lang="en-US" sz="2000" b="1" i="0" u="none" strike="noStrike" cap="none" dirty="0">
                <a:solidFill>
                  <a:srgbClr val="000000"/>
                </a:solidFill>
                <a:latin typeface="Arial"/>
                <a:ea typeface="Arial"/>
                <a:cs typeface="Arial"/>
                <a:sym typeface="Arial"/>
              </a:rPr>
              <a:t>by design.</a:t>
            </a:r>
            <a:endParaRPr sz="2000" dirty="0"/>
          </a:p>
          <a:p>
            <a:pPr marL="808038" marR="0" lvl="0" indent="-338138" algn="l" rtl="0">
              <a:lnSpc>
                <a:spcPct val="100000"/>
              </a:lnSpc>
              <a:spcBef>
                <a:spcPts val="0"/>
              </a:spcBef>
              <a:spcAft>
                <a:spcPts val="0"/>
              </a:spcAft>
              <a:buClr>
                <a:srgbClr val="000000"/>
              </a:buClr>
              <a:buSzPct val="100000"/>
              <a:buFont typeface="Arial"/>
              <a:buChar char="•"/>
            </a:pPr>
            <a:r>
              <a:rPr lang="en-US" sz="2000" b="0" i="0" u="none" strike="noStrike" cap="none" dirty="0">
                <a:solidFill>
                  <a:srgbClr val="000000"/>
                </a:solidFill>
                <a:latin typeface="Arial"/>
                <a:ea typeface="Arial"/>
                <a:cs typeface="Arial"/>
                <a:sym typeface="Arial"/>
              </a:rPr>
              <a:t>Advances in materials science can cut polymer molecules down to building blocks </a:t>
            </a:r>
            <a:endParaRPr sz="2000" dirty="0"/>
          </a:p>
          <a:p>
            <a:pPr marL="808038" marR="0" lvl="0" indent="-338138" algn="l"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	for producing advanced recycled plastic.</a:t>
            </a:r>
          </a:p>
          <a:p>
            <a:pPr marL="808038" marR="0" lvl="0" indent="-338138" algn="l" rtl="0">
              <a:lnSpc>
                <a:spcPct val="100000"/>
              </a:lnSpc>
              <a:spcBef>
                <a:spcPts val="0"/>
              </a:spcBef>
              <a:spcAft>
                <a:spcPts val="0"/>
              </a:spcAft>
              <a:buFont typeface="Arial" panose="020B0604020202020204" pitchFamily="34" charset="0"/>
              <a:buChar char="•"/>
            </a:pPr>
            <a:r>
              <a:rPr lang="en-US" sz="2000" b="0" i="0" u="none" strike="noStrike" cap="none" dirty="0">
                <a:solidFill>
                  <a:srgbClr val="000000"/>
                </a:solidFill>
                <a:latin typeface="Arial"/>
                <a:ea typeface="Arial"/>
                <a:cs typeface="Arial"/>
                <a:sym typeface="Arial"/>
              </a:rPr>
              <a:t>Seek systemic implementation of container reuse and bottle-deposit systems.</a:t>
            </a:r>
            <a:endParaRPr sz="2000"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rPr>
              <a:t>4.</a:t>
            </a:r>
            <a:r>
              <a:rPr lang="en-US" sz="2000" b="0" i="0" u="none" strike="noStrike" cap="none" dirty="0">
                <a:solidFill>
                  <a:srgbClr val="000000"/>
                </a:solidFill>
                <a:latin typeface="Arial"/>
                <a:ea typeface="Arial"/>
                <a:cs typeface="Arial"/>
                <a:sym typeface="Arial"/>
              </a:rPr>
              <a:t> </a:t>
            </a:r>
            <a:r>
              <a:rPr lang="en-US" sz="2000" b="1" i="0" u="none" strike="noStrike" cap="none" dirty="0">
                <a:solidFill>
                  <a:srgbClr val="000000"/>
                </a:solidFill>
                <a:latin typeface="Arial"/>
                <a:ea typeface="Arial"/>
                <a:cs typeface="Arial"/>
                <a:sym typeface="Arial"/>
              </a:rPr>
              <a:t>Develop</a:t>
            </a:r>
            <a:r>
              <a:rPr lang="en-US" sz="2000" b="0" i="0" u="none" strike="noStrike" cap="none" dirty="0">
                <a:solidFill>
                  <a:srgbClr val="000000"/>
                </a:solidFill>
                <a:latin typeface="Arial"/>
                <a:ea typeface="Arial"/>
                <a:cs typeface="Arial"/>
                <a:sym typeface="Arial"/>
              </a:rPr>
              <a:t> and </a:t>
            </a:r>
            <a:r>
              <a:rPr lang="en-US" sz="2000" b="1" i="0" u="none" strike="noStrike" cap="none" dirty="0">
                <a:solidFill>
                  <a:srgbClr val="000000"/>
                </a:solidFill>
                <a:latin typeface="Arial"/>
                <a:ea typeface="Arial"/>
                <a:cs typeface="Arial"/>
                <a:sym typeface="Arial"/>
              </a:rPr>
              <a:t>Scale</a:t>
            </a:r>
            <a:r>
              <a:rPr lang="en-US" sz="2000" b="0" i="0" u="none" strike="noStrike" cap="none" dirty="0">
                <a:solidFill>
                  <a:srgbClr val="000000"/>
                </a:solidFill>
                <a:latin typeface="Arial"/>
                <a:ea typeface="Arial"/>
                <a:cs typeface="Arial"/>
                <a:sym typeface="Arial"/>
              </a:rPr>
              <a:t> plastic processing and recycling infrastructure.</a:t>
            </a:r>
            <a:endParaRPr sz="2000" dirty="0"/>
          </a:p>
          <a:p>
            <a:pPr marL="808038" marR="0" lvl="0" indent="-338138" algn="l" rtl="0">
              <a:lnSpc>
                <a:spcPct val="100000"/>
              </a:lnSpc>
              <a:spcBef>
                <a:spcPts val="0"/>
              </a:spcBef>
              <a:spcAft>
                <a:spcPts val="0"/>
              </a:spcAft>
              <a:buClr>
                <a:srgbClr val="000000"/>
              </a:buClr>
              <a:buSzPct val="100000"/>
              <a:buFont typeface="Arial"/>
              <a:buChar char="•"/>
            </a:pPr>
            <a:r>
              <a:rPr lang="en-US" sz="2000" b="0" i="0" u="none" strike="noStrike" cap="none" dirty="0">
                <a:solidFill>
                  <a:srgbClr val="000000"/>
                </a:solidFill>
                <a:latin typeface="Arial"/>
                <a:ea typeface="Arial"/>
                <a:cs typeface="Arial"/>
                <a:sym typeface="Arial"/>
              </a:rPr>
              <a:t>Clarify consumer options to recycle; achieve better transparency on recycling rates.</a:t>
            </a:r>
            <a:endParaRPr sz="2000" dirty="0"/>
          </a:p>
          <a:p>
            <a:pPr marL="808038" marR="0" lvl="0" indent="-338138" algn="l" rtl="0">
              <a:lnSpc>
                <a:spcPct val="100000"/>
              </a:lnSpc>
              <a:spcBef>
                <a:spcPts val="0"/>
              </a:spcBef>
              <a:spcAft>
                <a:spcPts val="0"/>
              </a:spcAft>
              <a:buClr>
                <a:srgbClr val="000000"/>
              </a:buClr>
              <a:buSzPct val="100000"/>
              <a:buFont typeface="Arial"/>
              <a:buChar char="•"/>
            </a:pPr>
            <a:r>
              <a:rPr lang="en-US" sz="2000" b="0" i="0" u="none" strike="noStrike" cap="none" dirty="0">
                <a:solidFill>
                  <a:srgbClr val="000000"/>
                </a:solidFill>
                <a:latin typeface="Arial"/>
                <a:ea typeface="Arial"/>
                <a:cs typeface="Arial"/>
                <a:sym typeface="Arial"/>
              </a:rPr>
              <a:t>Promote global policy and investment in developing countries’ recycling options.    </a:t>
            </a:r>
            <a:endParaRPr sz="2000" dirty="0"/>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43" name="Google Shape;143;p18"/>
          <p:cNvSpPr txBox="1"/>
          <p:nvPr/>
        </p:nvSpPr>
        <p:spPr>
          <a:xfrm>
            <a:off x="3583461" y="6639950"/>
            <a:ext cx="484459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1" u="none" strike="noStrike" cap="none" dirty="0">
                <a:solidFill>
                  <a:srgbClr val="000000"/>
                </a:solidFill>
                <a:latin typeface="Arial"/>
                <a:ea typeface="Arial"/>
                <a:cs typeface="Arial"/>
                <a:sym typeface="Arial"/>
              </a:rPr>
              <a:t>Image by AMB Enterprise Karachi via Wikimedia Commons, </a:t>
            </a:r>
            <a:r>
              <a:rPr lang="en-US" sz="1100" b="0" i="1"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Attribution 4.0</a:t>
            </a:r>
            <a:endParaRPr sz="1100" b="0" i="1" u="none" strike="noStrike" cap="none" dirty="0">
              <a:solidFill>
                <a:srgbClr val="000000"/>
              </a:solidFill>
              <a:latin typeface="Arial"/>
              <a:ea typeface="Arial"/>
              <a:cs typeface="Arial"/>
              <a:sym typeface="Arial"/>
            </a:endParaRPr>
          </a:p>
        </p:txBody>
      </p:sp>
      <p:sp>
        <p:nvSpPr>
          <p:cNvPr id="2" name="Google Shape;118;p3">
            <a:extLst>
              <a:ext uri="{FF2B5EF4-FFF2-40B4-BE49-F238E27FC236}">
                <a16:creationId xmlns:a16="http://schemas.microsoft.com/office/drawing/2014/main" id="{B8BF2F3B-96CC-F445-8986-1A11D01448A8}"/>
              </a:ext>
            </a:extLst>
          </p:cNvPr>
          <p:cNvSpPr txBox="1">
            <a:spLocks/>
          </p:cNvSpPr>
          <p:nvPr/>
        </p:nvSpPr>
        <p:spPr>
          <a:xfrm>
            <a:off x="2092549" y="207890"/>
            <a:ext cx="9447316" cy="1041326"/>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SzPct val="111111"/>
            </a:pPr>
            <a:r>
              <a:rPr lang="en-US" sz="3200" b="1" dirty="0" err="1">
                <a:solidFill>
                  <a:srgbClr val="000000"/>
                </a:solidFill>
                <a:latin typeface="Arial"/>
                <a:ea typeface="Arial"/>
                <a:cs typeface="Arial"/>
                <a:sym typeface="Arial"/>
              </a:rPr>
              <a:t>Borrelle</a:t>
            </a:r>
            <a:r>
              <a:rPr lang="en-US" sz="3200" b="1" dirty="0">
                <a:solidFill>
                  <a:srgbClr val="000000"/>
                </a:solidFill>
                <a:latin typeface="Arial"/>
                <a:ea typeface="Arial"/>
                <a:cs typeface="Arial"/>
                <a:sym typeface="Arial"/>
              </a:rPr>
              <a:t> et al. 2020</a:t>
            </a:r>
            <a:endParaRPr lang="en-US" sz="3200" dirty="0"/>
          </a:p>
        </p:txBody>
      </p:sp>
      <p:pic>
        <p:nvPicPr>
          <p:cNvPr id="6" name="Picture 5" descr="A picture containing indoor&#10;&#10;Description automatically generated">
            <a:extLst>
              <a:ext uri="{FF2B5EF4-FFF2-40B4-BE49-F238E27FC236}">
                <a16:creationId xmlns:a16="http://schemas.microsoft.com/office/drawing/2014/main" id="{97B4847D-E622-BA41-54F4-3A8F7ACF5C94}"/>
              </a:ext>
            </a:extLst>
          </p:cNvPr>
          <p:cNvPicPr>
            <a:picLocks noChangeAspect="1"/>
          </p:cNvPicPr>
          <p:nvPr/>
        </p:nvPicPr>
        <p:blipFill>
          <a:blip r:embed="rId5"/>
          <a:stretch>
            <a:fillRect/>
          </a:stretch>
        </p:blipFill>
        <p:spPr>
          <a:xfrm>
            <a:off x="3403567" y="4412416"/>
            <a:ext cx="5204385" cy="22519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1906484" y="350169"/>
            <a:ext cx="9447316" cy="8673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200"/>
              <a:buNone/>
            </a:pPr>
            <a:r>
              <a:rPr lang="en-US" sz="3200" b="1" i="1"/>
              <a:t>The Plastic Eaters </a:t>
            </a:r>
            <a:r>
              <a:rPr lang="en-US" sz="3200" b="1"/>
              <a:t>by Cornwall </a:t>
            </a:r>
            <a:endParaRPr sz="3200"/>
          </a:p>
        </p:txBody>
      </p:sp>
      <p:sp>
        <p:nvSpPr>
          <p:cNvPr id="150" name="Google Shape;150;p19"/>
          <p:cNvSpPr txBox="1">
            <a:spLocks noGrp="1"/>
          </p:cNvSpPr>
          <p:nvPr>
            <p:ph type="body" idx="1"/>
          </p:nvPr>
        </p:nvSpPr>
        <p:spPr>
          <a:xfrm>
            <a:off x="140524" y="1326776"/>
            <a:ext cx="7519059" cy="5312695"/>
          </a:xfrm>
          <a:prstGeom prst="rect">
            <a:avLst/>
          </a:prstGeom>
          <a:noFill/>
          <a:ln>
            <a:noFill/>
          </a:ln>
        </p:spPr>
        <p:txBody>
          <a:bodyPr spcFirstLastPara="1" wrap="square" lIns="91425" tIns="45700" rIns="91425" bIns="45700" anchor="t" anchorCtr="0">
            <a:normAutofit/>
          </a:bodyPr>
          <a:lstStyle/>
          <a:p>
            <a:pPr marL="369570" lvl="0" indent="-342900" algn="l" rtl="0">
              <a:lnSpc>
                <a:spcPct val="100000"/>
              </a:lnSpc>
              <a:spcBef>
                <a:spcPts val="0"/>
              </a:spcBef>
              <a:spcAft>
                <a:spcPts val="1200"/>
              </a:spcAft>
              <a:buSzPts val="2800"/>
              <a:buChar char="•"/>
            </a:pPr>
            <a:r>
              <a:rPr lang="en-US" sz="2500" dirty="0"/>
              <a:t>Organisms use </a:t>
            </a:r>
            <a:r>
              <a:rPr lang="en-US" sz="2500" b="1" dirty="0"/>
              <a:t>enzymes</a:t>
            </a:r>
            <a:r>
              <a:rPr lang="en-US" sz="2500" dirty="0"/>
              <a:t> to break down tough plant fibers, and some subsist on plastic waste.</a:t>
            </a:r>
            <a:endParaRPr sz="2500" dirty="0"/>
          </a:p>
          <a:p>
            <a:pPr marL="369570" lvl="0" indent="-342900" algn="l" rtl="0">
              <a:lnSpc>
                <a:spcPct val="100000"/>
              </a:lnSpc>
              <a:spcBef>
                <a:spcPts val="0"/>
              </a:spcBef>
              <a:spcAft>
                <a:spcPts val="1200"/>
              </a:spcAft>
              <a:buSzPts val="2800"/>
              <a:buChar char="•"/>
            </a:pPr>
            <a:r>
              <a:rPr lang="en-US" sz="2500" b="1" dirty="0"/>
              <a:t>Microbes</a:t>
            </a:r>
            <a:r>
              <a:rPr lang="en-US" sz="2500" dirty="0"/>
              <a:t> on </a:t>
            </a:r>
            <a:r>
              <a:rPr lang="en-US" sz="2500" b="1" dirty="0"/>
              <a:t>plastic bags </a:t>
            </a:r>
            <a:r>
              <a:rPr lang="en-US" sz="2500" dirty="0"/>
              <a:t>that are stuck in mangrove roots are a promising start to the investigation.</a:t>
            </a:r>
            <a:endParaRPr sz="2500" dirty="0"/>
          </a:p>
          <a:p>
            <a:pPr marL="369570" lvl="0" indent="-342900" algn="l" rtl="0">
              <a:lnSpc>
                <a:spcPct val="100000"/>
              </a:lnSpc>
              <a:spcBef>
                <a:spcPts val="0"/>
              </a:spcBef>
              <a:spcAft>
                <a:spcPts val="1200"/>
              </a:spcAft>
              <a:buSzPts val="2800"/>
              <a:buChar char="•"/>
            </a:pPr>
            <a:r>
              <a:rPr lang="en-US" sz="2500" dirty="0"/>
              <a:t>How do </a:t>
            </a:r>
            <a:r>
              <a:rPr lang="en-US" sz="2500" b="1" dirty="0"/>
              <a:t>microbial enzymes </a:t>
            </a:r>
            <a:r>
              <a:rPr lang="en-US" sz="2500" dirty="0"/>
              <a:t>bind to </a:t>
            </a:r>
            <a:r>
              <a:rPr lang="en-US" sz="2500" b="1" dirty="0"/>
              <a:t>polymers</a:t>
            </a:r>
            <a:r>
              <a:rPr lang="en-US" sz="2500" dirty="0"/>
              <a:t> and break their </a:t>
            </a:r>
            <a:r>
              <a:rPr lang="en-US" sz="2500" b="1" dirty="0"/>
              <a:t>chemical bonds</a:t>
            </a:r>
            <a:r>
              <a:rPr lang="en-US" sz="2500" dirty="0"/>
              <a:t>?</a:t>
            </a:r>
            <a:endParaRPr sz="2500" dirty="0"/>
          </a:p>
          <a:p>
            <a:pPr marL="369570" lvl="0" indent="-342900" algn="l" rtl="0">
              <a:lnSpc>
                <a:spcPct val="100000"/>
              </a:lnSpc>
              <a:spcBef>
                <a:spcPts val="0"/>
              </a:spcBef>
              <a:spcAft>
                <a:spcPts val="1200"/>
              </a:spcAft>
              <a:buSzPts val="2800"/>
              <a:buChar char="•"/>
            </a:pPr>
            <a:r>
              <a:rPr lang="en-US" sz="2500" dirty="0"/>
              <a:t>Can </a:t>
            </a:r>
            <a:r>
              <a:rPr lang="en-US" sz="2500" b="1" dirty="0"/>
              <a:t>fungi</a:t>
            </a:r>
            <a:r>
              <a:rPr lang="en-US" sz="2500" dirty="0"/>
              <a:t> provide </a:t>
            </a:r>
            <a:r>
              <a:rPr lang="en-US" sz="2500" b="1" dirty="0"/>
              <a:t>bioremediation</a:t>
            </a:r>
            <a:r>
              <a:rPr lang="en-US" sz="2500" dirty="0"/>
              <a:t> by revealing evolved enzymes that splice polymers?</a:t>
            </a:r>
            <a:endParaRPr sz="2500" dirty="0"/>
          </a:p>
          <a:p>
            <a:pPr marL="369570" lvl="0" indent="-342900" algn="l" rtl="0">
              <a:lnSpc>
                <a:spcPct val="100000"/>
              </a:lnSpc>
              <a:spcBef>
                <a:spcPts val="0"/>
              </a:spcBef>
              <a:spcAft>
                <a:spcPts val="1200"/>
              </a:spcAft>
              <a:buSzPts val="2800"/>
              <a:buChar char="•"/>
            </a:pPr>
            <a:r>
              <a:rPr lang="en-US" sz="2500" dirty="0"/>
              <a:t>It is </a:t>
            </a:r>
            <a:r>
              <a:rPr lang="en-US" sz="2500" b="1" dirty="0"/>
              <a:t>harder to break C-C bonds </a:t>
            </a:r>
            <a:r>
              <a:rPr lang="en-US" sz="2500" dirty="0"/>
              <a:t>than other elements bonded to carbon; this is a problem with C-C bonded polymers like PE and PP.</a:t>
            </a:r>
            <a:endParaRPr sz="2500" dirty="0"/>
          </a:p>
          <a:p>
            <a:pPr marL="483869" lvl="1" indent="0" algn="l" rtl="0">
              <a:lnSpc>
                <a:spcPct val="90000"/>
              </a:lnSpc>
              <a:spcBef>
                <a:spcPts val="1000"/>
              </a:spcBef>
              <a:spcAft>
                <a:spcPts val="0"/>
              </a:spcAft>
              <a:buSzPts val="2400"/>
              <a:buNone/>
            </a:pPr>
            <a:endParaRPr dirty="0"/>
          </a:p>
          <a:p>
            <a:pPr marL="483869" lvl="1" indent="0" algn="l" rtl="0">
              <a:lnSpc>
                <a:spcPct val="90000"/>
              </a:lnSpc>
              <a:spcBef>
                <a:spcPts val="1000"/>
              </a:spcBef>
              <a:spcAft>
                <a:spcPts val="0"/>
              </a:spcAft>
              <a:buSzPts val="2400"/>
              <a:buNone/>
            </a:pPr>
            <a:endParaRPr b="1" dirty="0"/>
          </a:p>
          <a:p>
            <a:pPr marL="0" lvl="0" indent="0" algn="l" rtl="0">
              <a:lnSpc>
                <a:spcPct val="90000"/>
              </a:lnSpc>
              <a:spcBef>
                <a:spcPts val="1000"/>
              </a:spcBef>
              <a:spcAft>
                <a:spcPts val="0"/>
              </a:spcAft>
              <a:buClr>
                <a:schemeClr val="dk1"/>
              </a:buClr>
              <a:buSzPts val="2800"/>
              <a:buNone/>
            </a:pPr>
            <a:endParaRPr dirty="0"/>
          </a:p>
        </p:txBody>
      </p:sp>
      <p:sp>
        <p:nvSpPr>
          <p:cNvPr id="151" name="Google Shape;15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52" name="Google Shape;152;p19"/>
          <p:cNvPicPr preferRelativeResize="0"/>
          <p:nvPr/>
        </p:nvPicPr>
        <p:blipFill rotWithShape="1">
          <a:blip r:embed="rId4">
            <a:alphaModFix/>
          </a:blip>
          <a:srcRect/>
          <a:stretch/>
        </p:blipFill>
        <p:spPr>
          <a:xfrm>
            <a:off x="7688844" y="1548364"/>
            <a:ext cx="4242870" cy="3686908"/>
          </a:xfrm>
          <a:prstGeom prst="rect">
            <a:avLst/>
          </a:prstGeom>
          <a:noFill/>
          <a:ln>
            <a:noFill/>
          </a:ln>
        </p:spPr>
      </p:pic>
      <p:sp>
        <p:nvSpPr>
          <p:cNvPr id="153" name="Google Shape;153;p19"/>
          <p:cNvSpPr txBox="1"/>
          <p:nvPr/>
        </p:nvSpPr>
        <p:spPr>
          <a:xfrm>
            <a:off x="7659583" y="5196828"/>
            <a:ext cx="4575650"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Image selected from figure “Breaking Bonds,” p. 38. in: Cornwall, W. (2021). The Plastic Eaters. </a:t>
            </a:r>
            <a:r>
              <a:rPr lang="en-US" sz="1400" b="0" i="1" u="none" strike="noStrike" cap="none" dirty="0">
                <a:solidFill>
                  <a:srgbClr val="000000"/>
                </a:solidFill>
                <a:latin typeface="Arial"/>
                <a:ea typeface="Arial"/>
                <a:cs typeface="Arial"/>
                <a:sym typeface="Arial"/>
              </a:rPr>
              <a:t>Science</a:t>
            </a:r>
            <a:r>
              <a:rPr lang="en-US" sz="1400" b="0" i="0" u="none" strike="noStrike" cap="none" dirty="0">
                <a:solidFill>
                  <a:srgbClr val="000000"/>
                </a:solidFill>
                <a:latin typeface="Arial"/>
                <a:ea typeface="Arial"/>
                <a:cs typeface="Arial"/>
                <a:sym typeface="Arial"/>
              </a:rPr>
              <a:t>, </a:t>
            </a:r>
            <a:r>
              <a:rPr lang="en-US" sz="1400" b="0" i="1" u="none" strike="noStrike" cap="none" dirty="0">
                <a:solidFill>
                  <a:srgbClr val="000000"/>
                </a:solidFill>
                <a:latin typeface="Arial"/>
                <a:ea typeface="Arial"/>
                <a:cs typeface="Arial"/>
                <a:sym typeface="Arial"/>
              </a:rPr>
              <a:t>373</a:t>
            </a:r>
            <a:r>
              <a:rPr lang="en-US" sz="1400" b="0" u="none" strike="noStrike" cap="none" dirty="0">
                <a:solidFill>
                  <a:srgbClr val="000000"/>
                </a:solidFill>
                <a:latin typeface="Arial"/>
                <a:ea typeface="Arial"/>
                <a:cs typeface="Arial"/>
                <a:sym typeface="Arial"/>
              </a:rPr>
              <a:t>(6550)</a:t>
            </a:r>
            <a:r>
              <a:rPr lang="en-US" sz="1400" b="0" i="0" u="none" strike="noStrike" cap="none" dirty="0">
                <a:solidFill>
                  <a:srgbClr val="00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hlinkClick r:id="rId5"/>
              </a:rPr>
              <a:t>https://doi.org/10.1126/science.373.6550.36</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1108</Words>
  <Application>Microsoft Macintosh PowerPoint</Application>
  <PresentationFormat>Widescreen</PresentationFormat>
  <Paragraphs>57</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PowerPoint Presentation</vt:lpstr>
      <vt:lpstr>Reduce, Reuse, Recycle</vt:lpstr>
      <vt:lpstr>Borrelle et al. 2020 Predicted growth in plastic waste exceeds efforts to mitigate plastic pollution</vt:lpstr>
      <vt:lpstr>PowerPoint Presentation</vt:lpstr>
      <vt:lpstr>PowerPoint Presentation</vt:lpstr>
      <vt:lpstr>The Plastic Eaters by Cornwall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CM Scott</dc:creator>
  <cp:lastModifiedBy>Alaina Gallagher</cp:lastModifiedBy>
  <cp:revision>1</cp:revision>
  <dcterms:created xsi:type="dcterms:W3CDTF">2022-09-28T11:57:10Z</dcterms:created>
  <dcterms:modified xsi:type="dcterms:W3CDTF">2022-12-15T15:30:49Z</dcterms:modified>
</cp:coreProperties>
</file>