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9"/>
  </p:notesMasterIdLst>
  <p:sldIdLst>
    <p:sldId id="256" r:id="rId2"/>
    <p:sldId id="272" r:id="rId3"/>
    <p:sldId id="257" r:id="rId4"/>
    <p:sldId id="279" r:id="rId5"/>
    <p:sldId id="259" r:id="rId6"/>
    <p:sldId id="260" r:id="rId7"/>
    <p:sldId id="261" r:id="rId8"/>
    <p:sldId id="262" r:id="rId9"/>
    <p:sldId id="263" r:id="rId10"/>
    <p:sldId id="264" r:id="rId11"/>
    <p:sldId id="276" r:id="rId12"/>
    <p:sldId id="275" r:id="rId13"/>
    <p:sldId id="274" r:id="rId14"/>
    <p:sldId id="268" r:id="rId15"/>
    <p:sldId id="277" r:id="rId16"/>
    <p:sldId id="278"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0" d="100"/>
          <a:sy n="150" d="100"/>
        </p:scale>
        <p:origin x="-1152"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E91C5-7AB9-E44D-A980-AFB4184A78F3}" type="datetimeFigureOut">
              <a:rPr lang="en-US" smtClean="0"/>
              <a:pPr/>
              <a:t>11/25/13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F71819-53FB-1445-A356-0C05983D361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50063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None/>
            </a:pPr>
            <a:r>
              <a:rPr lang="x-none"/>
              <a:t>PES is an emerging policy solution, sort of like "polluter pays principle" that realign the direct private benefits with the social benefits that result from decisions related to environmental or ecosystem services. Since diligence to the environment accumulates social benefits for the entire ecosystem and does not directly (monetarily) benefit the individual, like most private markets, individuals are then less incentivized to care for the environment. This market-oriented solution helps to create an incentivized model to hedge against the externalities arising from this market failure.</a:t>
            </a:r>
          </a:p>
          <a:p>
            <a:endParaRPr lang="x-none"/>
          </a:p>
          <a:p>
            <a:pPr>
              <a:buNone/>
            </a:pPr>
            <a:r>
              <a:rPr lang="x-none"/>
              <a:t>(SCullen)</a:t>
            </a:r>
          </a:p>
        </p:txBody>
      </p:sp>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5" name="Shape 515"/>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buNone/>
            </a:pPr>
            <a:r>
              <a:rPr lang="x-none"/>
              <a:t>These are some of the types of slides we would put in the powerpoint for the potential buyers, which is the government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buNone/>
            </a:pPr>
            <a:r>
              <a:rPr lang="x-none"/>
              <a:t>Government does not have to be the sole provider, $$ could come from World Wildlife Fund, TNC.  Some of sites are corridors,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marL="457200" lvl="0" indent="-317500" rtl="0">
              <a:buClr>
                <a:schemeClr val="accent1"/>
              </a:buClr>
              <a:buSzPct val="100000"/>
              <a:buFont typeface="Arial"/>
              <a:buAutoNum type="arabicPeriod"/>
            </a:pPr>
            <a:r>
              <a:rPr lang="x-none"/>
              <a:t>Ecosystem services are whatever nature provides that is valuable to mankind, however note there is a difference between ecosystem services innately provided by nature and those deriving from human husbandry. So you have to be very specific on what you are counting and assessing to make sure you are not double-counting or over-assessing.</a:t>
            </a:r>
          </a:p>
          <a:p>
            <a:pPr marL="457200" lvl="0" indent="-317500" rtl="0">
              <a:buClr>
                <a:schemeClr val="accent1"/>
              </a:buClr>
              <a:buSzPct val="100000"/>
              <a:buFont typeface="Arial"/>
              <a:buAutoNum type="arabicPeriod"/>
            </a:pPr>
            <a:r>
              <a:rPr lang="x-none"/>
              <a:t>Ecosystem services present benefits, opportunities and challenges at every level–local,national, and international</a:t>
            </a:r>
          </a:p>
          <a:p>
            <a:pPr>
              <a:buNone/>
            </a:pPr>
            <a:r>
              <a:rPr lang="x-none" sz="1000"/>
              <a:t>UNEP (2008) "payments for ecosystem services: getting started" Retrieved online 4/24/12: http://www.unep.org/pdf/PaymentsForEcosystemServices_en.pdf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None/>
            </a:pPr>
            <a:r>
              <a:rPr lang="x-none"/>
              <a:t>Ecosystem services present benefits, opportunities and challenges at every level–local,national, and international</a:t>
            </a:r>
          </a:p>
        </p:txBody>
      </p:sp>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None/>
            </a:pPr>
            <a:r>
              <a:rPr lang="x-none"/>
              <a:t>1. Social Developers Approach: </a:t>
            </a:r>
          </a:p>
          <a:p>
            <a:pPr marL="914400" lvl="1" indent="-317500" rtl="0">
              <a:buClr>
                <a:srgbClr val="000000"/>
              </a:buClr>
              <a:buSzPct val="100000"/>
              <a:buFont typeface="Courier New"/>
              <a:buChar char="o"/>
            </a:pPr>
            <a:r>
              <a:rPr lang="x-none"/>
              <a:t>In the broader sense, our motivation in using PES is to help improve the livelihoods of Bhutan people while also saving the wildlife population</a:t>
            </a:r>
          </a:p>
          <a:p>
            <a:pPr marL="914400" lvl="1" indent="-317500" rtl="0">
              <a:buClr>
                <a:srgbClr val="000000"/>
              </a:buClr>
              <a:buSzPct val="100000"/>
              <a:buFont typeface="Courier New"/>
              <a:buChar char="o"/>
            </a:pPr>
            <a:r>
              <a:rPr lang="x-none"/>
              <a:t>Focus on how we can protect their social capital and income needs (how can they manage wildlife better so that they can continue to raise livestock and grow their crops to gain income effectively).</a:t>
            </a:r>
          </a:p>
          <a:p>
            <a:pPr marL="0" lvl="0" indent="0" rtl="0">
              <a:buNone/>
            </a:pPr>
            <a:r>
              <a:rPr lang="x-none"/>
              <a:t>2. Pro-Markets Approach:</a:t>
            </a:r>
          </a:p>
          <a:p>
            <a:pPr marL="914400" marR="0" lvl="0" indent="-317500" algn="l" rtl="0">
              <a:lnSpc>
                <a:spcPct val="100000"/>
              </a:lnSpc>
              <a:spcBef>
                <a:spcPts val="0"/>
              </a:spcBef>
              <a:spcAft>
                <a:spcPts val="0"/>
              </a:spcAft>
              <a:buClr>
                <a:srgbClr val="000000"/>
              </a:buClr>
              <a:buSzPct val="166666"/>
              <a:buFont typeface="Arial"/>
              <a:buChar char="•"/>
            </a:pPr>
            <a:r>
              <a:rPr lang="x-none"/>
              <a:t>A more narrowly defined approach that focuses on using PES to tap market opportunities by looking through the economic and market-oriented gains, rather than the broader social capital gains. </a:t>
            </a:r>
          </a:p>
          <a:p>
            <a:pPr marL="914400" marR="0" lvl="0" indent="-317500" algn="l" rtl="0">
              <a:lnSpc>
                <a:spcPct val="100000"/>
              </a:lnSpc>
              <a:spcBef>
                <a:spcPts val="0"/>
              </a:spcBef>
              <a:spcAft>
                <a:spcPts val="0"/>
              </a:spcAft>
              <a:buClr>
                <a:srgbClr val="000000"/>
              </a:buClr>
              <a:buSzPct val="166666"/>
              <a:buFont typeface="Arial"/>
              <a:buChar char="•"/>
            </a:pPr>
            <a:r>
              <a:rPr lang="x-none"/>
              <a:t>The focus is on market-efficiency tools</a:t>
            </a:r>
          </a:p>
          <a:p>
            <a:pPr marR="0" lvl="0" algn="l" rtl="0">
              <a:lnSpc>
                <a:spcPct val="100000"/>
              </a:lnSpc>
              <a:spcBef>
                <a:spcPts val="0"/>
              </a:spcBef>
              <a:spcAft>
                <a:spcPts val="0"/>
              </a:spcAft>
              <a:buNone/>
            </a:pPr>
            <a:r>
              <a:rPr lang="x-none"/>
              <a:t>3. Conservation Approach:</a:t>
            </a:r>
          </a:p>
          <a:p>
            <a:pPr marL="914400" marR="0" lvl="0" indent="-317500" algn="l" rtl="0">
              <a:lnSpc>
                <a:spcPct val="100000"/>
              </a:lnSpc>
              <a:spcBef>
                <a:spcPts val="0"/>
              </a:spcBef>
              <a:spcAft>
                <a:spcPts val="0"/>
              </a:spcAft>
              <a:buClr>
                <a:srgbClr val="000000"/>
              </a:buClr>
              <a:buSzPct val="166666"/>
              <a:buFont typeface="Arial"/>
              <a:buChar char="•"/>
            </a:pPr>
            <a:r>
              <a:rPr lang="x-none"/>
              <a:t>The motivation is to promote sustainable financing for conservation</a:t>
            </a:r>
          </a:p>
          <a:p>
            <a:pPr marL="914400" marR="0" lvl="0" indent="-317500" algn="l" rtl="0">
              <a:lnSpc>
                <a:spcPct val="100000"/>
              </a:lnSpc>
              <a:spcBef>
                <a:spcPts val="0"/>
              </a:spcBef>
              <a:spcAft>
                <a:spcPts val="0"/>
              </a:spcAft>
              <a:buClr>
                <a:srgbClr val="000000"/>
              </a:buClr>
              <a:buSzPct val="166666"/>
              <a:buFont typeface="Arial"/>
              <a:buChar char="•"/>
            </a:pPr>
            <a:r>
              <a:rPr lang="x-none"/>
              <a:t>They mainly focus on overall conversation and ecosystem gains</a:t>
            </a:r>
          </a:p>
          <a:p>
            <a:pPr marR="0" lvl="0" algn="l" rtl="0">
              <a:lnSpc>
                <a:spcPct val="100000"/>
              </a:lnSpc>
              <a:spcBef>
                <a:spcPts val="0"/>
              </a:spcBef>
              <a:spcAft>
                <a:spcPts val="0"/>
              </a:spcAft>
              <a:buNone/>
            </a:pPr>
            <a:r>
              <a:rPr lang="x-none"/>
              <a:t>4. Governmental Approach: </a:t>
            </a:r>
          </a:p>
          <a:p>
            <a:pPr marL="914400" marR="0" lvl="0" indent="-317500" algn="l" rtl="0">
              <a:lnSpc>
                <a:spcPct val="100000"/>
              </a:lnSpc>
              <a:spcBef>
                <a:spcPts val="0"/>
              </a:spcBef>
              <a:spcAft>
                <a:spcPts val="0"/>
              </a:spcAft>
              <a:buClr>
                <a:srgbClr val="000000"/>
              </a:buClr>
              <a:buSzPct val="166666"/>
              <a:buFont typeface="Arial"/>
              <a:buChar char="•"/>
            </a:pPr>
            <a:r>
              <a:rPr lang="x-none"/>
              <a:t> A mixed motivation combining the other three columns, but their focus may be more towards a national redistribution of pay and how they can benefit their largest constituencies and stakeholders</a:t>
            </a:r>
          </a:p>
          <a:p>
            <a:pPr marR="0" lvl="0" algn="l" rtl="0">
              <a:lnSpc>
                <a:spcPct val="100000"/>
              </a:lnSpc>
              <a:spcBef>
                <a:spcPts val="0"/>
              </a:spcBef>
              <a:spcAft>
                <a:spcPts val="0"/>
              </a:spcAft>
              <a:buNone/>
            </a:pPr>
            <a:r>
              <a:rPr lang="x-none"/>
              <a:t>(SCullen)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6" name="Shape 47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None/>
            </a:pPr>
            <a:r>
              <a:rPr lang="x-none"/>
              <a:t>http://www.paxnatura.org/CostaRicanPESProgram.htm:</a:t>
            </a:r>
          </a:p>
          <a:p>
            <a:endParaRPr lang="x-none"/>
          </a:p>
          <a:p>
            <a:pPr lvl="0" rtl="0">
              <a:buNone/>
            </a:pPr>
            <a:r>
              <a:rPr lang="x-none"/>
              <a:t>Costa Rica is a country known to implement PES systems to achieve mitigation of greenhouse gas emissions, protection of scenic beauty, biodiversity, water for both rural and urban use</a:t>
            </a:r>
          </a:p>
          <a:p>
            <a:endParaRPr lang="x-none"/>
          </a:p>
          <a:p>
            <a:pPr lvl="0" rtl="0">
              <a:buNone/>
            </a:pPr>
            <a:r>
              <a:rPr lang="x-none"/>
              <a:t>The buyers are European power facilities and governments who are in need to offset their emissions and care about the global social benefits accruing from international offsetting. The program, National Fund for Forestry Finance works as a supplier in Costa Rica to buy the credits (payment is carbon credits) and distribute the valuable carbon sequestration service needed to achieve their goals </a:t>
            </a:r>
          </a:p>
          <a:p>
            <a:endParaRPr lang="x-none"/>
          </a:p>
          <a:p>
            <a:pPr lvl="0" rtl="0">
              <a:buNone/>
            </a:pPr>
            <a:r>
              <a:rPr lang="x-none"/>
              <a:t>Currently this PES scheme has benefited over 7,000 small-medium scale private landowners for environmental services and their property protection in terms of biodiversity and conservation.</a:t>
            </a:r>
          </a:p>
          <a:p>
            <a:pPr>
              <a:buNone/>
            </a:pPr>
            <a:r>
              <a:rPr lang="x-none"/>
              <a:t>(SCullen)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None/>
            </a:pPr>
            <a:r>
              <a:rPr lang="x-none" sz="1200"/>
              <a:t>Notes for this slide could get more specific on how we can achieve Bhutan's most desired outcomes through an analysis of opportunities, challenges, and available buyers/ sellers.</a:t>
            </a:r>
          </a:p>
          <a:p>
            <a:endParaRPr lang="x-none" sz="1200"/>
          </a:p>
        </p:txBody>
      </p:sp>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8" name="Shape 48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None/>
            </a:pPr>
            <a:r>
              <a:rPr lang="x-none" dirty="0"/>
              <a:t>Based on our group's analysis of the project, we're not going to assume that PES is the best way to go since we aren't familiar with the context, and especially since this is supposed to be a participatory management strategy.  Rather we're offering an analysis of how PES could be used if it were to be deemed the best management strategy for addressing the human wildlife conflict problem</a:t>
            </a:r>
          </a:p>
          <a:p>
            <a:endParaRPr lang="x-none" dirty="0"/>
          </a:p>
          <a:p>
            <a:pPr lvl="0" rtl="0">
              <a:buNone/>
            </a:pPr>
            <a:r>
              <a:rPr lang="x-none" dirty="0"/>
              <a:t>fencing: providing habitat, forest understory, </a:t>
            </a:r>
          </a:p>
          <a:p>
            <a:pPr>
              <a:buNone/>
            </a:pPr>
            <a:r>
              <a:rPr lang="x-none" dirty="0"/>
              <a:t>report shows that payouts don't work: need conditionality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5" name="Shape 495"/>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buNone/>
            </a:pPr>
            <a:r>
              <a:rPr lang="x-none" dirty="0"/>
              <a:t>As part of our project, we plan to create </a:t>
            </a:r>
            <a:r>
              <a:rPr lang="en-US" dirty="0" smtClean="0"/>
              <a:t>\</a:t>
            </a:r>
            <a:r>
              <a:rPr lang="x-none" dirty="0" smtClean="0"/>
              <a:t>presentations </a:t>
            </a:r>
            <a:r>
              <a:rPr lang="x-none" dirty="0"/>
              <a:t>for both potential buyers and sellers of ecosystem services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3C5E347-8003-7D4F-BECE-BCF260FCDCD1}" type="datetimeFigureOut">
              <a:rPr lang="en-US" smtClean="0"/>
              <a:pPr/>
              <a:t>11/25/13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554B3D2-23A7-4847-856B-4E50C0B214D2}"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5E347-8003-7D4F-BECE-BCF260FCDCD1}" type="datetimeFigureOut">
              <a:rPr lang="en-US" smtClean="0"/>
              <a:pPr/>
              <a:t>11/25/13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4B3D2-23A7-4847-856B-4E50C0B214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5E347-8003-7D4F-BECE-BCF260FCDCD1}" type="datetimeFigureOut">
              <a:rPr lang="en-US" smtClean="0"/>
              <a:pPr/>
              <a:t>11/25/13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4B3D2-23A7-4847-856B-4E50C0B214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C5E347-8003-7D4F-BECE-BCF260FCDCD1}" type="datetimeFigureOut">
              <a:rPr lang="en-US" smtClean="0"/>
              <a:pPr/>
              <a:t>11/25/13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4B3D2-23A7-4847-856B-4E50C0B214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C5E347-8003-7D4F-BECE-BCF260FCDCD1}" type="datetimeFigureOut">
              <a:rPr lang="en-US" smtClean="0"/>
              <a:pPr/>
              <a:t>11/25/13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4B3D2-23A7-4847-856B-4E50C0B214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3C5E347-8003-7D4F-BECE-BCF260FCDCD1}" type="datetimeFigureOut">
              <a:rPr lang="en-US" smtClean="0"/>
              <a:pPr/>
              <a:t>11/25/13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4B3D2-23A7-4847-856B-4E50C0B214D2}"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C5E347-8003-7D4F-BECE-BCF260FCDCD1}" type="datetimeFigureOut">
              <a:rPr lang="en-US" smtClean="0"/>
              <a:pPr/>
              <a:t>11/25/13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54B3D2-23A7-4847-856B-4E50C0B214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C5E347-8003-7D4F-BECE-BCF260FCDCD1}" type="datetimeFigureOut">
              <a:rPr lang="en-US" smtClean="0"/>
              <a:pPr/>
              <a:t>11/25/13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54B3D2-23A7-4847-856B-4E50C0B214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5E347-8003-7D4F-BECE-BCF260FCDCD1}" type="datetimeFigureOut">
              <a:rPr lang="en-US" smtClean="0"/>
              <a:pPr/>
              <a:t>11/25/13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54B3D2-23A7-4847-856B-4E50C0B214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3C5E347-8003-7D4F-BECE-BCF260FCDCD1}" type="datetimeFigureOut">
              <a:rPr lang="en-US" smtClean="0"/>
              <a:pPr/>
              <a:t>11/25/13</a:t>
            </a:fld>
            <a:endParaRPr lang="en-US"/>
          </a:p>
        </p:txBody>
      </p:sp>
      <p:sp>
        <p:nvSpPr>
          <p:cNvPr id="7" name="Slide Number Placeholder 6"/>
          <p:cNvSpPr>
            <a:spLocks noGrp="1"/>
          </p:cNvSpPr>
          <p:nvPr>
            <p:ph type="sldNum" sz="quarter" idx="12"/>
          </p:nvPr>
        </p:nvSpPr>
        <p:spPr/>
        <p:txBody>
          <a:bodyPr/>
          <a:lstStyle/>
          <a:p>
            <a:fld id="{B554B3D2-23A7-4847-856B-4E50C0B214D2}"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5E347-8003-7D4F-BECE-BCF260FCDCD1}" type="datetimeFigureOut">
              <a:rPr lang="en-US" smtClean="0"/>
              <a:pPr/>
              <a:t>11/25/13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554B3D2-23A7-4847-856B-4E50C0B214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3C5E347-8003-7D4F-BECE-BCF260FCDCD1}" type="datetimeFigureOut">
              <a:rPr lang="en-US" smtClean="0"/>
              <a:pPr/>
              <a:t>11/25/13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554B3D2-23A7-4847-856B-4E50C0B214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Georgia"/>
                <a:cs typeface="Georgia"/>
              </a:rPr>
              <a:t>Payments for Ecosystem Services</a:t>
            </a:r>
            <a:endParaRPr lang="en-US" dirty="0">
              <a:latin typeface="Georgia"/>
              <a:cs typeface="Georgia"/>
            </a:endParaRPr>
          </a:p>
        </p:txBody>
      </p:sp>
      <p:sp>
        <p:nvSpPr>
          <p:cNvPr id="3" name="Subtitle 2"/>
          <p:cNvSpPr>
            <a:spLocks noGrp="1"/>
          </p:cNvSpPr>
          <p:nvPr>
            <p:ph type="subTitle" idx="1"/>
          </p:nvPr>
        </p:nvSpPr>
        <p:spPr/>
        <p:txBody>
          <a:bodyPr/>
          <a:lstStyle/>
          <a:p>
            <a:r>
              <a:rPr lang="en-US" dirty="0" smtClean="0">
                <a:latin typeface="Georgia"/>
                <a:cs typeface="Georgia"/>
              </a:rPr>
              <a:t>A Potential Way Forward for Bhutan’s Human-Wildlife Conflicts</a:t>
            </a:r>
            <a:endParaRPr lang="en-US" dirty="0">
              <a:latin typeface="Georgia"/>
              <a:cs typeface="Georgia"/>
            </a:endParaRPr>
          </a:p>
        </p:txBody>
      </p:sp>
      <p:sp>
        <p:nvSpPr>
          <p:cNvPr id="4" name="Shape 332"/>
          <p:cNvSpPr/>
          <p:nvPr/>
        </p:nvSpPr>
        <p:spPr>
          <a:xfrm>
            <a:off x="62925" y="1576311"/>
            <a:ext cx="4392899" cy="3499312"/>
          </a:xfrm>
          <a:prstGeom prst="rect">
            <a:avLst/>
          </a:prstGeom>
          <a:blipFill>
            <a:blip r:embed="rId2"/>
            <a:stretch>
              <a:fillRect/>
            </a:stretch>
          </a:blipFill>
        </p:spPr>
      </p:sp>
      <p:sp>
        <p:nvSpPr>
          <p:cNvPr id="5" name="TextBox 4"/>
          <p:cNvSpPr txBox="1"/>
          <p:nvPr/>
        </p:nvSpPr>
        <p:spPr>
          <a:xfrm>
            <a:off x="42319" y="76181"/>
            <a:ext cx="4121641" cy="892552"/>
          </a:xfrm>
          <a:prstGeom prst="rect">
            <a:avLst/>
          </a:prstGeom>
          <a:noFill/>
        </p:spPr>
        <p:txBody>
          <a:bodyPr wrap="none" rtlCol="0">
            <a:spAutoFit/>
          </a:bodyPr>
          <a:lstStyle/>
          <a:p>
            <a:r>
              <a:rPr lang="en-US" sz="1600" b="1" dirty="0" smtClean="0">
                <a:solidFill>
                  <a:srgbClr val="7F7F7F"/>
                </a:solidFill>
              </a:rPr>
              <a:t>Conservation Bridge – Cornell </a:t>
            </a:r>
            <a:r>
              <a:rPr lang="en-US" sz="1600" b="1" dirty="0" smtClean="0">
                <a:solidFill>
                  <a:srgbClr val="7F7F7F"/>
                </a:solidFill>
              </a:rPr>
              <a:t>University</a:t>
            </a:r>
          </a:p>
          <a:p>
            <a:r>
              <a:rPr lang="en-US" b="1" dirty="0" smtClean="0">
                <a:solidFill>
                  <a:srgbClr val="7F7F7F"/>
                </a:solidFill>
              </a:rPr>
              <a:t> </a:t>
            </a:r>
          </a:p>
          <a:p>
            <a:r>
              <a:rPr lang="en-US" b="1" dirty="0" smtClean="0"/>
              <a:t>APPENDIX </a:t>
            </a:r>
            <a:r>
              <a:rPr lang="en-US" b="1" dirty="0" smtClean="0"/>
              <a:t>VIII-C</a:t>
            </a:r>
            <a:endParaRPr lang="en-US" b="1" dirty="0"/>
          </a:p>
        </p:txBody>
      </p:sp>
      <p:sp>
        <p:nvSpPr>
          <p:cNvPr id="6" name="TextBox 5"/>
          <p:cNvSpPr txBox="1"/>
          <p:nvPr/>
        </p:nvSpPr>
        <p:spPr>
          <a:xfrm>
            <a:off x="356866" y="5325531"/>
            <a:ext cx="3815430" cy="1477328"/>
          </a:xfrm>
          <a:prstGeom prst="rect">
            <a:avLst/>
          </a:prstGeom>
          <a:noFill/>
        </p:spPr>
        <p:txBody>
          <a:bodyPr wrap="none" rtlCol="0">
            <a:spAutoFit/>
          </a:bodyPr>
          <a:lstStyle/>
          <a:p>
            <a:pPr algn="ctr"/>
            <a:r>
              <a:rPr lang="en-US" dirty="0" smtClean="0">
                <a:latin typeface="Georgia"/>
                <a:cs typeface="Georgia"/>
              </a:rPr>
              <a:t>Sean Callahan, Sara Cullen, </a:t>
            </a:r>
          </a:p>
          <a:p>
            <a:pPr algn="ctr"/>
            <a:r>
              <a:rPr lang="en-US" dirty="0" smtClean="0">
                <a:latin typeface="Georgia"/>
                <a:cs typeface="Georgia"/>
              </a:rPr>
              <a:t>Anna </a:t>
            </a:r>
            <a:r>
              <a:rPr lang="en-US" dirty="0" err="1" smtClean="0">
                <a:latin typeface="Georgia"/>
                <a:cs typeface="Georgia"/>
              </a:rPr>
              <a:t>Kusler</a:t>
            </a:r>
            <a:r>
              <a:rPr lang="en-US" dirty="0" smtClean="0">
                <a:latin typeface="Georgia"/>
                <a:cs typeface="Georgia"/>
              </a:rPr>
              <a:t>, and Simone </a:t>
            </a:r>
            <a:r>
              <a:rPr lang="en-US" dirty="0" err="1" smtClean="0">
                <a:latin typeface="Georgia"/>
                <a:cs typeface="Georgia"/>
              </a:rPr>
              <a:t>Passarelli</a:t>
            </a:r>
            <a:endParaRPr lang="en-US" dirty="0" smtClean="0">
              <a:latin typeface="Georgia"/>
              <a:cs typeface="Georgia"/>
            </a:endParaRPr>
          </a:p>
          <a:p>
            <a:pPr algn="ctr"/>
            <a:r>
              <a:rPr lang="en-US" dirty="0" smtClean="0">
                <a:latin typeface="Georgia"/>
                <a:cs typeface="Georgia"/>
              </a:rPr>
              <a:t>Cornell University</a:t>
            </a:r>
          </a:p>
          <a:p>
            <a:pPr algn="ctr"/>
            <a:r>
              <a:rPr lang="en-US" dirty="0" smtClean="0">
                <a:latin typeface="Georgia"/>
                <a:cs typeface="Georgia"/>
              </a:rPr>
              <a:t>Spring Semester, 2012</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08874511"/>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1043490" y="798974"/>
            <a:ext cx="7024799" cy="800189"/>
          </a:xfrm>
          <a:prstGeom prst="rect">
            <a:avLst/>
          </a:prstGeom>
        </p:spPr>
        <p:txBody>
          <a:bodyPr lIns="91425" tIns="91425" rIns="91425" bIns="91425" anchor="b" anchorCtr="0">
            <a:spAutoFit/>
          </a:bodyPr>
          <a:lstStyle/>
          <a:p>
            <a:pPr>
              <a:buNone/>
            </a:pPr>
            <a:r>
              <a:rPr lang="x-none" dirty="0">
                <a:latin typeface="Georgia"/>
                <a:cs typeface="Georgia"/>
              </a:rPr>
              <a:t>Plan for Education</a:t>
            </a:r>
          </a:p>
        </p:txBody>
      </p:sp>
      <p:sp>
        <p:nvSpPr>
          <p:cNvPr id="491" name="Shape 491"/>
          <p:cNvSpPr txBox="1">
            <a:spLocks noGrp="1"/>
          </p:cNvSpPr>
          <p:nvPr>
            <p:ph idx="1"/>
          </p:nvPr>
        </p:nvSpPr>
        <p:spPr>
          <a:xfrm>
            <a:off x="824518" y="1856478"/>
            <a:ext cx="5584130" cy="4247286"/>
          </a:xfrm>
          <a:prstGeom prst="rect">
            <a:avLst/>
          </a:prstGeom>
        </p:spPr>
        <p:txBody>
          <a:bodyPr wrap="square" lIns="91425" tIns="91425" rIns="91425" bIns="91425" anchor="t" anchorCtr="0">
            <a:spAutoFit/>
          </a:bodyPr>
          <a:lstStyle/>
          <a:p>
            <a:pPr marL="0" marR="0" lvl="0" indent="0" algn="l" rtl="0">
              <a:lnSpc>
                <a:spcPct val="115000"/>
              </a:lnSpc>
              <a:spcBef>
                <a:spcPts val="0"/>
              </a:spcBef>
              <a:spcAft>
                <a:spcPts val="0"/>
              </a:spcAft>
              <a:buNone/>
            </a:pPr>
            <a:r>
              <a:rPr lang="x-none" sz="2000" dirty="0"/>
              <a:t>Initiate education programs in local communities about the sources of human-wildlife conflicts and the importance of </a:t>
            </a:r>
            <a:r>
              <a:rPr lang="x-none" sz="2000" dirty="0" smtClean="0"/>
              <a:t>conservation</a:t>
            </a:r>
            <a:r>
              <a:rPr lang="en-US" sz="2000" dirty="0" smtClean="0"/>
              <a:t> efforts</a:t>
            </a:r>
            <a:endParaRPr lang="x-none" sz="2000" dirty="0"/>
          </a:p>
          <a:p>
            <a:pPr marL="457200" lvl="0" indent="-368300" rtl="0">
              <a:buClr>
                <a:schemeClr val="accent1"/>
              </a:buClr>
              <a:buSzPct val="166666"/>
              <a:buFont typeface="Arial"/>
              <a:buChar char="•"/>
            </a:pPr>
            <a:r>
              <a:rPr lang="x-none" sz="2000" dirty="0"/>
              <a:t>Advertise the PES plan through literature </a:t>
            </a:r>
            <a:r>
              <a:rPr lang="en-US" sz="2000" dirty="0" smtClean="0"/>
              <a:t>distribution at</a:t>
            </a:r>
            <a:r>
              <a:rPr lang="x-none" sz="2000" dirty="0" smtClean="0"/>
              <a:t> </a:t>
            </a:r>
            <a:r>
              <a:rPr lang="x-none" sz="2000" dirty="0"/>
              <a:t>the nine model sites </a:t>
            </a:r>
          </a:p>
          <a:p>
            <a:pPr marL="457200" lvl="0" indent="-368300">
              <a:buClr>
                <a:schemeClr val="accent1"/>
              </a:buClr>
              <a:buSzPct val="166666"/>
              <a:buFont typeface="Arial"/>
              <a:buChar char="•"/>
            </a:pPr>
            <a:r>
              <a:rPr lang="x-none" sz="2000" dirty="0" smtClean="0"/>
              <a:t>Establish </a:t>
            </a:r>
            <a:r>
              <a:rPr lang="x-none" sz="2000" dirty="0"/>
              <a:t>workshops and outreach programs to implement projects and create ongoing access to </a:t>
            </a:r>
            <a:r>
              <a:rPr lang="x-none" sz="2000" dirty="0" smtClean="0"/>
              <a:t>information</a:t>
            </a:r>
            <a:endParaRPr lang="en-US" sz="2000" dirty="0"/>
          </a:p>
          <a:p>
            <a:pPr marL="457200" lvl="0" indent="-368300">
              <a:buClr>
                <a:schemeClr val="accent1"/>
              </a:buClr>
              <a:buSzPct val="166666"/>
              <a:buFont typeface="Arial"/>
              <a:buChar char="•"/>
            </a:pPr>
            <a:r>
              <a:rPr lang="en-US" sz="2000" dirty="0" smtClean="0"/>
              <a:t>Target community leaders to serve as program specialists and government liaisons </a:t>
            </a:r>
          </a:p>
        </p:txBody>
      </p:sp>
      <p:sp>
        <p:nvSpPr>
          <p:cNvPr id="492" name="Shape 492"/>
          <p:cNvSpPr/>
          <p:nvPr/>
        </p:nvSpPr>
        <p:spPr>
          <a:xfrm>
            <a:off x="6414432" y="2248285"/>
            <a:ext cx="2271547" cy="2508883"/>
          </a:xfrm>
          <a:prstGeom prst="rect">
            <a:avLst/>
          </a:prstGeom>
          <a:blipFill>
            <a:blip r:embed="rId3"/>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685800" y="609600"/>
            <a:ext cx="7024799" cy="800189"/>
          </a:xfrm>
          <a:prstGeom prst="rect">
            <a:avLst/>
          </a:prstGeom>
        </p:spPr>
        <p:txBody>
          <a:bodyPr lIns="91425" tIns="91425" rIns="91425" bIns="91425" anchor="b" anchorCtr="0">
            <a:spAutoFit/>
          </a:bodyPr>
          <a:lstStyle/>
          <a:p>
            <a:pPr>
              <a:buNone/>
            </a:pPr>
            <a:r>
              <a:rPr lang="x-none" dirty="0">
                <a:latin typeface="Georgia" pitchFamily="18" charset="0"/>
              </a:rPr>
              <a:t>Mutual </a:t>
            </a:r>
            <a:r>
              <a:rPr lang="x-none" dirty="0" smtClean="0">
                <a:latin typeface="Georgia" pitchFamily="18" charset="0"/>
              </a:rPr>
              <a:t>Benefits</a:t>
            </a:r>
            <a:endParaRPr lang="x-none" dirty="0">
              <a:latin typeface="Georgia" pitchFamily="18" charset="0"/>
            </a:endParaRPr>
          </a:p>
        </p:txBody>
      </p:sp>
      <p:sp>
        <p:nvSpPr>
          <p:cNvPr id="498" name="Shape 498"/>
          <p:cNvSpPr txBox="1">
            <a:spLocks noGrp="1"/>
          </p:cNvSpPr>
          <p:nvPr>
            <p:ph type="body" idx="1"/>
          </p:nvPr>
        </p:nvSpPr>
        <p:spPr>
          <a:xfrm>
            <a:off x="304800" y="1371600"/>
            <a:ext cx="6777299" cy="4724340"/>
          </a:xfrm>
          <a:prstGeom prst="rect">
            <a:avLst/>
          </a:prstGeom>
        </p:spPr>
        <p:txBody>
          <a:bodyPr lIns="91425" tIns="91425" rIns="91425" bIns="91425" anchor="t" anchorCtr="0">
            <a:spAutoFit/>
          </a:bodyPr>
          <a:lstStyle/>
          <a:p>
            <a:pPr marL="457200" lvl="0" indent="-317500" rtl="0">
              <a:buClr>
                <a:schemeClr val="accent1"/>
              </a:buClr>
              <a:buSzPct val="97222"/>
              <a:buFont typeface="Arial"/>
              <a:buChar char="•"/>
            </a:pPr>
            <a:r>
              <a:rPr lang="x-none" dirty="0">
                <a:latin typeface="Georgia" pitchFamily="18" charset="0"/>
              </a:rPr>
              <a:t>Farmers benefit from:</a:t>
            </a:r>
          </a:p>
          <a:p>
            <a:pPr marL="914400" lvl="1" indent="-317500" rtl="0">
              <a:buClr>
                <a:schemeClr val="accent1"/>
              </a:buClr>
              <a:buSzPct val="58333"/>
              <a:buFont typeface="Courier New"/>
              <a:buChar char="o"/>
            </a:pPr>
            <a:r>
              <a:rPr lang="x-none" sz="1800" dirty="0">
                <a:latin typeface="Georgia" pitchFamily="18" charset="0"/>
              </a:rPr>
              <a:t>Increased income levels</a:t>
            </a:r>
          </a:p>
          <a:p>
            <a:pPr marL="914400" lvl="1" indent="-317500" rtl="0">
              <a:buClr>
                <a:schemeClr val="accent1"/>
              </a:buClr>
              <a:buSzPct val="58333"/>
              <a:buFont typeface="Courier New"/>
              <a:buChar char="o"/>
            </a:pPr>
            <a:r>
              <a:rPr lang="x-none" sz="1800" dirty="0">
                <a:latin typeface="Georgia" pitchFamily="18" charset="0"/>
              </a:rPr>
              <a:t>Improved government networks and experience </a:t>
            </a:r>
            <a:endParaRPr lang="en-US" sz="1800" dirty="0" smtClean="0">
              <a:latin typeface="Georgia" pitchFamily="18" charset="0"/>
            </a:endParaRPr>
          </a:p>
          <a:p>
            <a:pPr marL="596900" lvl="1" indent="0" rtl="0">
              <a:buClr>
                <a:schemeClr val="accent1"/>
              </a:buClr>
              <a:buSzPct val="58333"/>
              <a:buNone/>
            </a:pPr>
            <a:r>
              <a:rPr lang="en-US" sz="1800" dirty="0">
                <a:latin typeface="Georgia" pitchFamily="18" charset="0"/>
              </a:rPr>
              <a:t>	</a:t>
            </a:r>
            <a:r>
              <a:rPr lang="x-none" sz="1800" dirty="0" smtClean="0">
                <a:latin typeface="Georgia" pitchFamily="18" charset="0"/>
              </a:rPr>
              <a:t>with </a:t>
            </a:r>
            <a:r>
              <a:rPr lang="x-none" sz="1800" dirty="0">
                <a:latin typeface="Georgia" pitchFamily="18" charset="0"/>
              </a:rPr>
              <a:t>external business activities</a:t>
            </a:r>
          </a:p>
          <a:p>
            <a:pPr marL="914400" lvl="1" indent="-317500" rtl="0">
              <a:buClr>
                <a:schemeClr val="accent1"/>
              </a:buClr>
              <a:buSzPct val="58333"/>
              <a:buFont typeface="Courier New"/>
              <a:buChar char="o"/>
            </a:pPr>
            <a:r>
              <a:rPr lang="x-none" sz="1800" dirty="0">
                <a:latin typeface="Georgia" pitchFamily="18" charset="0"/>
              </a:rPr>
              <a:t>Increased knowledge of sustainable practices</a:t>
            </a:r>
          </a:p>
          <a:p>
            <a:pPr marL="457200" lvl="0" indent="-317500" rtl="0">
              <a:buClr>
                <a:schemeClr val="accent1"/>
              </a:buClr>
              <a:buSzPct val="97222"/>
              <a:buFont typeface="Arial"/>
              <a:buChar char="•"/>
            </a:pPr>
            <a:r>
              <a:rPr lang="x-none" dirty="0">
                <a:latin typeface="Georgia" pitchFamily="18" charset="0"/>
              </a:rPr>
              <a:t>The government benefits from:</a:t>
            </a:r>
          </a:p>
          <a:p>
            <a:pPr marL="914400" lvl="1" indent="-317500" rtl="0">
              <a:buClr>
                <a:schemeClr val="accent1"/>
              </a:buClr>
              <a:buSzPct val="58333"/>
              <a:buFont typeface="Courier New"/>
              <a:buChar char="o"/>
            </a:pPr>
            <a:r>
              <a:rPr lang="x-none" sz="1800" dirty="0">
                <a:latin typeface="Georgia" pitchFamily="18" charset="0"/>
              </a:rPr>
              <a:t>Maintenance of biodiversity</a:t>
            </a:r>
          </a:p>
          <a:p>
            <a:pPr marL="914400" lvl="1" indent="-317500" rtl="0">
              <a:buClr>
                <a:schemeClr val="accent1"/>
              </a:buClr>
              <a:buSzPct val="58333"/>
              <a:buFont typeface="Courier New"/>
              <a:buChar char="o"/>
            </a:pPr>
            <a:r>
              <a:rPr lang="x-none" sz="1800" dirty="0">
                <a:latin typeface="Georgia" pitchFamily="18" charset="0"/>
              </a:rPr>
              <a:t>Preservation of lucrative ecotourism business</a:t>
            </a:r>
          </a:p>
          <a:p>
            <a:pPr marL="914400" lvl="1" indent="-317500" rtl="0">
              <a:buClr>
                <a:schemeClr val="accent1"/>
              </a:buClr>
              <a:buSzPct val="58333"/>
              <a:buFont typeface="Courier New"/>
              <a:buChar char="o"/>
            </a:pPr>
            <a:r>
              <a:rPr lang="x-none" sz="1800" dirty="0">
                <a:latin typeface="Georgia" pitchFamily="18" charset="0"/>
              </a:rPr>
              <a:t>Protecting their investments in </a:t>
            </a:r>
            <a:endParaRPr lang="en-US" sz="1800" dirty="0" smtClean="0">
              <a:latin typeface="Georgia" pitchFamily="18" charset="0"/>
            </a:endParaRPr>
          </a:p>
          <a:p>
            <a:pPr marL="596900" lvl="1" indent="0" rtl="0">
              <a:buClr>
                <a:schemeClr val="accent1"/>
              </a:buClr>
              <a:buSzPct val="58333"/>
              <a:buNone/>
            </a:pPr>
            <a:r>
              <a:rPr lang="en-US" sz="1800" dirty="0">
                <a:latin typeface="Georgia" pitchFamily="18" charset="0"/>
              </a:rPr>
              <a:t>	</a:t>
            </a:r>
            <a:r>
              <a:rPr lang="x-none" sz="1800" dirty="0" smtClean="0">
                <a:latin typeface="Georgia" pitchFamily="18" charset="0"/>
              </a:rPr>
              <a:t>national </a:t>
            </a:r>
            <a:r>
              <a:rPr lang="x-none" sz="1800" dirty="0">
                <a:latin typeface="Georgia" pitchFamily="18" charset="0"/>
              </a:rPr>
              <a:t>conservation efforts</a:t>
            </a:r>
          </a:p>
          <a:p>
            <a:pPr marL="457200" lvl="0" indent="-317500" rtl="0">
              <a:buClr>
                <a:schemeClr val="accent1"/>
              </a:buClr>
              <a:buSzPct val="97222"/>
              <a:buFont typeface="Arial"/>
              <a:buChar char="•"/>
            </a:pPr>
            <a:r>
              <a:rPr lang="x-none" dirty="0">
                <a:latin typeface="Georgia" pitchFamily="18" charset="0"/>
              </a:rPr>
              <a:t>The environment benefits from:</a:t>
            </a:r>
          </a:p>
          <a:p>
            <a:pPr marL="914400" lvl="1" indent="-317500" rtl="0">
              <a:buClr>
                <a:schemeClr val="accent1"/>
              </a:buClr>
              <a:buSzPct val="58333"/>
              <a:buFont typeface="Courier New"/>
              <a:buChar char="o"/>
            </a:pPr>
            <a:r>
              <a:rPr lang="x-none" sz="1800" dirty="0">
                <a:latin typeface="Georgia" pitchFamily="18" charset="0"/>
              </a:rPr>
              <a:t>Maintenance of population levels</a:t>
            </a:r>
          </a:p>
          <a:p>
            <a:pPr marL="914400" lvl="1" indent="-317500">
              <a:buClr>
                <a:schemeClr val="accent1"/>
              </a:buClr>
              <a:buSzPct val="58333"/>
              <a:buFont typeface="Courier New"/>
              <a:buChar char="o"/>
            </a:pPr>
            <a:r>
              <a:rPr lang="x-none" sz="1800" dirty="0">
                <a:latin typeface="Georgia" pitchFamily="18" charset="0"/>
              </a:rPr>
              <a:t>Regrowth of forest understory</a:t>
            </a:r>
          </a:p>
        </p:txBody>
      </p:sp>
      <p:sp>
        <p:nvSpPr>
          <p:cNvPr id="5" name="Shape 499"/>
          <p:cNvSpPr/>
          <p:nvPr/>
        </p:nvSpPr>
        <p:spPr>
          <a:xfrm>
            <a:off x="5775809" y="4572000"/>
            <a:ext cx="2758591" cy="1814275"/>
          </a:xfrm>
          <a:prstGeom prst="rect">
            <a:avLst/>
          </a:prstGeom>
          <a:blipFill>
            <a:blip r:embed="rId3"/>
            <a:stretch>
              <a:fillRect/>
            </a:stretch>
          </a:blipFill>
          <a:ln>
            <a:solidFill>
              <a:schemeClr val="tx1"/>
            </a:solidFill>
          </a:ln>
        </p:spPr>
      </p:sp>
      <p:pic>
        <p:nvPicPr>
          <p:cNvPr id="14338" name="Picture 2" descr="http://www.himalayantours.com/images/bhutan_tiger_nest_2.jpg"/>
          <p:cNvPicPr>
            <a:picLocks noChangeAspect="1" noChangeArrowheads="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714" r="14143" b="19249"/>
          <a:stretch/>
        </p:blipFill>
        <p:spPr bwMode="auto">
          <a:xfrm>
            <a:off x="6365964" y="990600"/>
            <a:ext cx="2168436" cy="3276600"/>
          </a:xfrm>
          <a:prstGeom prst="rect">
            <a:avLst/>
          </a:prstGeom>
          <a:noFill/>
          <a:ln>
            <a:solidFill>
              <a:schemeClr val="tx1"/>
            </a:solid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24341660"/>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685800" y="838200"/>
            <a:ext cx="8001000" cy="861744"/>
          </a:xfrm>
          <a:prstGeom prst="rect">
            <a:avLst/>
          </a:prstGeom>
        </p:spPr>
        <p:txBody>
          <a:bodyPr wrap="square" lIns="91425" tIns="91425" rIns="91425" bIns="91425" anchor="b" anchorCtr="0">
            <a:spAutoFit/>
          </a:bodyPr>
          <a:lstStyle/>
          <a:p>
            <a:r>
              <a:rPr lang="x-none" sz="1200">
                <a:latin typeface="Georgia" pitchFamily="18" charset="0"/>
              </a:rPr>
              <a:t>(cont.)</a:t>
            </a:r>
            <a:r>
              <a:rPr lang="en-US" sz="3200" dirty="0" smtClean="0">
                <a:latin typeface="Georgia" pitchFamily="18" charset="0"/>
              </a:rPr>
              <a:t/>
            </a:r>
            <a:br>
              <a:rPr lang="en-US" sz="3200" dirty="0" smtClean="0">
                <a:latin typeface="Georgia" pitchFamily="18" charset="0"/>
              </a:rPr>
            </a:br>
            <a:r>
              <a:rPr lang="x-none" sz="3200" smtClean="0">
                <a:latin typeface="Georgia" pitchFamily="18" charset="0"/>
              </a:rPr>
              <a:t>Four </a:t>
            </a:r>
            <a:r>
              <a:rPr lang="x-none" sz="3200">
                <a:latin typeface="Georgia" pitchFamily="18" charset="0"/>
              </a:rPr>
              <a:t>Steps to Implementing PES </a:t>
            </a:r>
            <a:r>
              <a:rPr lang="x-none" sz="3200" smtClean="0">
                <a:latin typeface="Georgia" pitchFamily="18" charset="0"/>
              </a:rPr>
              <a:t>Scheme</a:t>
            </a:r>
            <a:endParaRPr lang="x-none" sz="1400">
              <a:latin typeface="Georgia" pitchFamily="18" charset="0"/>
            </a:endParaRPr>
          </a:p>
        </p:txBody>
      </p:sp>
      <p:sp>
        <p:nvSpPr>
          <p:cNvPr id="512" name="Shape 512"/>
          <p:cNvSpPr txBox="1">
            <a:spLocks noGrp="1"/>
          </p:cNvSpPr>
          <p:nvPr>
            <p:ph type="body" idx="1"/>
          </p:nvPr>
        </p:nvSpPr>
        <p:spPr>
          <a:xfrm>
            <a:off x="609600" y="1828800"/>
            <a:ext cx="5334000" cy="4644831"/>
          </a:xfrm>
          <a:prstGeom prst="rect">
            <a:avLst/>
          </a:prstGeom>
        </p:spPr>
        <p:txBody>
          <a:bodyPr wrap="square" lIns="91425" tIns="91425" rIns="91425" bIns="91425" anchor="t" anchorCtr="0">
            <a:spAutoFit/>
          </a:bodyPr>
          <a:lstStyle/>
          <a:p>
            <a:pPr marL="0" lvl="0" indent="0" rtl="0">
              <a:buNone/>
            </a:pPr>
            <a:r>
              <a:rPr lang="x-none" sz="2000" b="1" smtClean="0">
                <a:latin typeface="Georgia" pitchFamily="18" charset="0"/>
              </a:rPr>
              <a:t>Structuring </a:t>
            </a:r>
            <a:r>
              <a:rPr lang="x-none" sz="2000" b="1">
                <a:latin typeface="Georgia" pitchFamily="18" charset="0"/>
              </a:rPr>
              <a:t>Agreements</a:t>
            </a:r>
          </a:p>
          <a:p>
            <a:pPr marL="914400" lvl="1" indent="-381000" rtl="0">
              <a:spcBef>
                <a:spcPts val="440"/>
              </a:spcBef>
              <a:buClr>
                <a:schemeClr val="accent1"/>
              </a:buClr>
              <a:buSzPct val="100000"/>
              <a:buFont typeface="Arial"/>
              <a:buAutoNum type="alphaLcPeriod"/>
            </a:pPr>
            <a:r>
              <a:rPr lang="x-none" sz="1600">
                <a:latin typeface="Georgia" pitchFamily="18" charset="0"/>
              </a:rPr>
              <a:t>Designing management and </a:t>
            </a:r>
            <a:endParaRPr lang="en-US" sz="1600" dirty="0" smtClean="0">
              <a:latin typeface="Georgia" pitchFamily="18" charset="0"/>
            </a:endParaRPr>
          </a:p>
          <a:p>
            <a:pPr marL="533400" lvl="1" indent="0" rtl="0">
              <a:spcBef>
                <a:spcPts val="440"/>
              </a:spcBef>
              <a:buClr>
                <a:schemeClr val="accent1"/>
              </a:buClr>
              <a:buSzPct val="100000"/>
              <a:buNone/>
            </a:pPr>
            <a:r>
              <a:rPr lang="en-US" sz="1600" dirty="0">
                <a:latin typeface="Georgia" pitchFamily="18" charset="0"/>
              </a:rPr>
              <a:t>	</a:t>
            </a:r>
            <a:r>
              <a:rPr lang="x-none" sz="1600" smtClean="0">
                <a:latin typeface="Georgia" pitchFamily="18" charset="0"/>
              </a:rPr>
              <a:t>business </a:t>
            </a:r>
            <a:r>
              <a:rPr lang="x-none" sz="1600">
                <a:latin typeface="Georgia" pitchFamily="18" charset="0"/>
              </a:rPr>
              <a:t>plans</a:t>
            </a:r>
          </a:p>
          <a:p>
            <a:pPr marL="914400" lvl="1" indent="-381000" rtl="0">
              <a:spcBef>
                <a:spcPts val="440"/>
              </a:spcBef>
              <a:buClr>
                <a:schemeClr val="accent1"/>
              </a:buClr>
              <a:buSzPct val="100000"/>
              <a:buFont typeface="Arial"/>
              <a:buAutoNum type="alphaLcPeriod"/>
            </a:pPr>
            <a:r>
              <a:rPr lang="x-none" sz="1600">
                <a:latin typeface="Georgia" pitchFamily="18" charset="0"/>
              </a:rPr>
              <a:t>Reducing transaction costs</a:t>
            </a:r>
          </a:p>
          <a:p>
            <a:pPr marL="914400" lvl="1" indent="-381000" rtl="0">
              <a:spcBef>
                <a:spcPts val="440"/>
              </a:spcBef>
              <a:buClr>
                <a:schemeClr val="accent1"/>
              </a:buClr>
              <a:buSzPct val="100000"/>
              <a:buFont typeface="Arial"/>
              <a:buAutoNum type="alphaLcPeriod"/>
            </a:pPr>
            <a:r>
              <a:rPr lang="x-none" sz="1600">
                <a:latin typeface="Georgia" pitchFamily="18" charset="0"/>
              </a:rPr>
              <a:t>Determining equity criteria</a:t>
            </a:r>
          </a:p>
          <a:p>
            <a:pPr marL="914400" lvl="1" indent="-381000" rtl="0">
              <a:spcBef>
                <a:spcPts val="440"/>
              </a:spcBef>
              <a:buClr>
                <a:schemeClr val="accent1"/>
              </a:buClr>
              <a:buSzPct val="100000"/>
              <a:buFont typeface="Arial"/>
              <a:buAutoNum type="alphaLcPeriod"/>
            </a:pPr>
            <a:r>
              <a:rPr lang="x-none" sz="1600">
                <a:latin typeface="Georgia" pitchFamily="18" charset="0"/>
              </a:rPr>
              <a:t>Selecting contract and </a:t>
            </a:r>
            <a:endParaRPr lang="en-US" sz="1600" dirty="0" smtClean="0">
              <a:latin typeface="Georgia" pitchFamily="18" charset="0"/>
            </a:endParaRPr>
          </a:p>
          <a:p>
            <a:pPr marL="533400" lvl="1" indent="0" rtl="0">
              <a:spcBef>
                <a:spcPts val="440"/>
              </a:spcBef>
              <a:buClr>
                <a:schemeClr val="accent1"/>
              </a:buClr>
              <a:buSzPct val="100000"/>
              <a:buNone/>
            </a:pPr>
            <a:r>
              <a:rPr lang="en-US" sz="1600" dirty="0">
                <a:latin typeface="Georgia" pitchFamily="18" charset="0"/>
              </a:rPr>
              <a:t>	</a:t>
            </a:r>
            <a:r>
              <a:rPr lang="x-none" sz="1600" smtClean="0">
                <a:latin typeface="Georgia" pitchFamily="18" charset="0"/>
              </a:rPr>
              <a:t>payment plan</a:t>
            </a:r>
            <a:endParaRPr lang="en-US" sz="1600" dirty="0" smtClean="0">
              <a:latin typeface="Georgia" pitchFamily="18" charset="0"/>
            </a:endParaRPr>
          </a:p>
          <a:p>
            <a:pPr marL="533400" lvl="1" indent="0" rtl="0">
              <a:spcBef>
                <a:spcPts val="440"/>
              </a:spcBef>
              <a:buClr>
                <a:schemeClr val="accent1"/>
              </a:buClr>
              <a:buSzPct val="100000"/>
              <a:buNone/>
            </a:pPr>
            <a:endParaRPr lang="x-none" sz="700">
              <a:latin typeface="Georgia" pitchFamily="18" charset="0"/>
            </a:endParaRPr>
          </a:p>
          <a:p>
            <a:pPr marL="0" marR="0" lvl="0" indent="0" rtl="0">
              <a:lnSpc>
                <a:spcPct val="100000"/>
              </a:lnSpc>
              <a:spcBef>
                <a:spcPts val="480"/>
              </a:spcBef>
              <a:spcAft>
                <a:spcPts val="0"/>
              </a:spcAft>
              <a:buClr>
                <a:srgbClr val="000000"/>
              </a:buClr>
              <a:buSzPct val="45833"/>
              <a:buFont typeface="Arial"/>
              <a:buNone/>
            </a:pPr>
            <a:r>
              <a:rPr lang="x-none" sz="2000" b="1" smtClean="0">
                <a:latin typeface="Georgia" pitchFamily="18" charset="0"/>
              </a:rPr>
              <a:t>Implementing </a:t>
            </a:r>
            <a:r>
              <a:rPr lang="x-none" sz="2000" b="1">
                <a:latin typeface="Georgia" pitchFamily="18" charset="0"/>
              </a:rPr>
              <a:t>PES Agreements</a:t>
            </a:r>
          </a:p>
          <a:p>
            <a:pPr marL="0" lvl="0" indent="457200" rtl="0">
              <a:buNone/>
            </a:pPr>
            <a:r>
              <a:rPr lang="x-none" sz="2000" smtClean="0">
                <a:solidFill>
                  <a:srgbClr val="B9E95B"/>
                </a:solidFill>
                <a:latin typeface="Georgia" pitchFamily="18" charset="0"/>
              </a:rPr>
              <a:t>a.</a:t>
            </a:r>
            <a:r>
              <a:rPr lang="x-none" sz="2000" smtClean="0">
                <a:latin typeface="Georgia" pitchFamily="18" charset="0"/>
              </a:rPr>
              <a:t>  </a:t>
            </a:r>
            <a:r>
              <a:rPr lang="x-none" sz="1600" smtClean="0">
                <a:latin typeface="Georgia" pitchFamily="18" charset="0"/>
              </a:rPr>
              <a:t>Finalizing </a:t>
            </a:r>
            <a:r>
              <a:rPr lang="x-none" sz="1600">
                <a:latin typeface="Georgia" pitchFamily="18" charset="0"/>
              </a:rPr>
              <a:t>the management </a:t>
            </a:r>
            <a:r>
              <a:rPr lang="x-none" sz="1600" smtClean="0">
                <a:latin typeface="Georgia" pitchFamily="18" charset="0"/>
              </a:rPr>
              <a:t>plan</a:t>
            </a:r>
          </a:p>
          <a:p>
            <a:pPr marL="914400" lvl="0" indent="-457200" rtl="0">
              <a:spcBef>
                <a:spcPts val="440"/>
              </a:spcBef>
              <a:buAutoNum type="alphaLcPeriod" startAt="2"/>
            </a:pPr>
            <a:r>
              <a:rPr lang="x-none" sz="1600" smtClean="0">
                <a:latin typeface="Georgia" pitchFamily="18" charset="0"/>
              </a:rPr>
              <a:t>Verifying </a:t>
            </a:r>
            <a:r>
              <a:rPr lang="x-none" sz="1600">
                <a:latin typeface="Georgia" pitchFamily="18" charset="0"/>
              </a:rPr>
              <a:t>service </a:t>
            </a:r>
            <a:r>
              <a:rPr lang="x-none" sz="1600" smtClean="0">
                <a:latin typeface="Georgia" pitchFamily="18" charset="0"/>
              </a:rPr>
              <a:t>delivery</a:t>
            </a:r>
            <a:endParaRPr lang="en-US" sz="1600" dirty="0" smtClean="0">
              <a:latin typeface="Georgia" pitchFamily="18" charset="0"/>
            </a:endParaRPr>
          </a:p>
          <a:p>
            <a:pPr marL="914400" lvl="0" indent="-457200" rtl="0">
              <a:spcBef>
                <a:spcPts val="440"/>
              </a:spcBef>
              <a:buAutoNum type="alphaLcPeriod" startAt="2"/>
            </a:pPr>
            <a:r>
              <a:rPr lang="x-none" sz="1600" smtClean="0">
                <a:latin typeface="Georgia" pitchFamily="18" charset="0"/>
              </a:rPr>
              <a:t>Monitoring</a:t>
            </a:r>
            <a:r>
              <a:rPr lang="x-none" sz="1600">
                <a:latin typeface="Georgia" pitchFamily="18" charset="0"/>
              </a:rPr>
              <a:t>, and evaluating </a:t>
            </a:r>
            <a:endParaRPr lang="en-US" sz="1600" dirty="0" smtClean="0">
              <a:latin typeface="Georgia" pitchFamily="18" charset="0"/>
            </a:endParaRPr>
          </a:p>
          <a:p>
            <a:pPr marL="457200" lvl="0" indent="0" rtl="0">
              <a:spcBef>
                <a:spcPts val="440"/>
              </a:spcBef>
              <a:buNone/>
            </a:pPr>
            <a:r>
              <a:rPr lang="en-US" sz="1600" dirty="0">
                <a:latin typeface="Georgia" pitchFamily="18" charset="0"/>
              </a:rPr>
              <a:t>	</a:t>
            </a:r>
            <a:r>
              <a:rPr lang="x-none" sz="1600" smtClean="0">
                <a:latin typeface="Georgia" pitchFamily="18" charset="0"/>
              </a:rPr>
              <a:t>the </a:t>
            </a:r>
            <a:r>
              <a:rPr lang="x-none" sz="1600">
                <a:latin typeface="Georgia" pitchFamily="18" charset="0"/>
              </a:rPr>
              <a:t>system</a:t>
            </a:r>
          </a:p>
          <a:p>
            <a:endParaRPr lang="x-none" sz="2400"/>
          </a:p>
        </p:txBody>
      </p:sp>
      <p:pic>
        <p:nvPicPr>
          <p:cNvPr id="17410" name="Picture 2" descr="http://nathanward.com/nathanward/wp-content/uploads/NW_Bhutanese-Villagers_BH-1.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05400" y="1828800"/>
            <a:ext cx="3069336" cy="4343400"/>
          </a:xfrm>
          <a:prstGeom prst="rect">
            <a:avLst/>
          </a:prstGeom>
          <a:noFill/>
          <a:ln>
            <a:solidFill>
              <a:schemeClr val="tx1"/>
            </a:solid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9856621"/>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685800" y="770722"/>
            <a:ext cx="7848600" cy="677078"/>
          </a:xfrm>
          <a:prstGeom prst="rect">
            <a:avLst/>
          </a:prstGeom>
        </p:spPr>
        <p:txBody>
          <a:bodyPr wrap="square" lIns="91425" tIns="91425" rIns="91425" bIns="91425" anchor="b" anchorCtr="0">
            <a:spAutoFit/>
          </a:bodyPr>
          <a:lstStyle/>
          <a:p>
            <a:pPr>
              <a:buNone/>
            </a:pPr>
            <a:r>
              <a:rPr lang="x-none" sz="3200">
                <a:latin typeface="Georgia" pitchFamily="18" charset="0"/>
              </a:rPr>
              <a:t>Four Steps to Implementing PES Scheme</a:t>
            </a:r>
          </a:p>
        </p:txBody>
      </p:sp>
      <p:sp>
        <p:nvSpPr>
          <p:cNvPr id="505" name="Shape 505"/>
          <p:cNvSpPr txBox="1">
            <a:spLocks noGrp="1"/>
          </p:cNvSpPr>
          <p:nvPr>
            <p:ph type="body" idx="1"/>
          </p:nvPr>
        </p:nvSpPr>
        <p:spPr>
          <a:xfrm>
            <a:off x="780876" y="1447800"/>
            <a:ext cx="7677324" cy="4393480"/>
          </a:xfrm>
          <a:prstGeom prst="rect">
            <a:avLst/>
          </a:prstGeom>
        </p:spPr>
        <p:txBody>
          <a:bodyPr wrap="square" lIns="91425" tIns="91425" rIns="91425" bIns="91425" anchor="t" anchorCtr="0">
            <a:spAutoFit/>
          </a:bodyPr>
          <a:lstStyle/>
          <a:p>
            <a:pPr marL="76200" lvl="0" indent="0" rtl="0">
              <a:buClr>
                <a:schemeClr val="accent1"/>
              </a:buClr>
              <a:buSzPct val="100000"/>
              <a:buNone/>
            </a:pPr>
            <a:r>
              <a:rPr lang="x-none" b="1">
                <a:latin typeface="Georgia" pitchFamily="18" charset="0"/>
              </a:rPr>
              <a:t>Identifying Service Prospects and Buyers</a:t>
            </a:r>
          </a:p>
          <a:p>
            <a:pPr marL="914400" lvl="1" indent="-381000" rtl="0">
              <a:buClr>
                <a:schemeClr val="accent1"/>
              </a:buClr>
              <a:buSzPct val="100000"/>
              <a:buFont typeface="Arial"/>
              <a:buAutoNum type="alphaLcPeriod"/>
            </a:pPr>
            <a:r>
              <a:rPr lang="x-none" sz="1600">
                <a:latin typeface="Georgia" pitchFamily="18" charset="0"/>
              </a:rPr>
              <a:t>Defining, measuring, and assessing the ecosystem.  </a:t>
            </a:r>
          </a:p>
          <a:p>
            <a:pPr marL="914400" lvl="1" indent="-381000" rtl="0">
              <a:buClr>
                <a:schemeClr val="accent1"/>
              </a:buClr>
              <a:buSzPct val="100000"/>
              <a:buFont typeface="Arial"/>
              <a:buAutoNum type="alphaLcPeriod"/>
            </a:pPr>
            <a:r>
              <a:rPr lang="x-none" sz="1600">
                <a:latin typeface="Georgia" pitchFamily="18" charset="0"/>
              </a:rPr>
              <a:t>Determine the value of the services</a:t>
            </a:r>
          </a:p>
          <a:p>
            <a:pPr marL="914400" lvl="1" indent="-381000" rtl="0">
              <a:buClr>
                <a:schemeClr val="accent1"/>
              </a:buClr>
              <a:buSzPct val="100000"/>
              <a:buFont typeface="Arial"/>
              <a:buAutoNum type="alphaLcPeriod"/>
            </a:pPr>
            <a:r>
              <a:rPr lang="x-none" sz="1600">
                <a:latin typeface="Georgia" pitchFamily="18" charset="0"/>
              </a:rPr>
              <a:t>Identify buyers/sellers</a:t>
            </a:r>
          </a:p>
          <a:p>
            <a:pPr marL="914400" lvl="1" indent="-381000" rtl="0">
              <a:buClr>
                <a:schemeClr val="accent1"/>
              </a:buClr>
              <a:buSzPct val="100000"/>
              <a:buFont typeface="Arial"/>
              <a:buAutoNum type="alphaLcPeriod"/>
            </a:pPr>
            <a:r>
              <a:rPr lang="x-none" sz="1600">
                <a:latin typeface="Georgia" pitchFamily="18" charset="0"/>
              </a:rPr>
              <a:t>Consider whether service is sold to individual or </a:t>
            </a:r>
            <a:r>
              <a:rPr lang="x-none" sz="1600" smtClean="0">
                <a:latin typeface="Georgia" pitchFamily="18" charset="0"/>
              </a:rPr>
              <a:t>group</a:t>
            </a:r>
            <a:endParaRPr lang="en-US" sz="1600" dirty="0" smtClean="0">
              <a:latin typeface="Georgia" pitchFamily="18" charset="0"/>
            </a:endParaRPr>
          </a:p>
          <a:p>
            <a:pPr marL="914400" lvl="1" indent="-381000" rtl="0">
              <a:buClr>
                <a:schemeClr val="accent1"/>
              </a:buClr>
              <a:buSzPct val="100000"/>
              <a:buFont typeface="Arial"/>
              <a:buAutoNum type="alphaLcPeriod"/>
            </a:pPr>
            <a:endParaRPr lang="en-US" sz="2300" dirty="0" smtClean="0">
              <a:latin typeface="Georgia" pitchFamily="18" charset="0"/>
            </a:endParaRPr>
          </a:p>
          <a:p>
            <a:pPr marL="914400" lvl="1" indent="-381000" rtl="0">
              <a:buClr>
                <a:schemeClr val="accent1"/>
              </a:buClr>
              <a:buSzPct val="100000"/>
              <a:buFont typeface="Arial"/>
              <a:buAutoNum type="alphaLcPeriod"/>
            </a:pPr>
            <a:endParaRPr lang="en-US" sz="2300" dirty="0">
              <a:latin typeface="Georgia" pitchFamily="18" charset="0"/>
            </a:endParaRPr>
          </a:p>
          <a:p>
            <a:pPr marL="914400" lvl="1" indent="-381000" rtl="0">
              <a:buClr>
                <a:schemeClr val="accent1"/>
              </a:buClr>
              <a:buSzPct val="100000"/>
              <a:buFont typeface="Arial"/>
              <a:buAutoNum type="alphaLcPeriod"/>
            </a:pPr>
            <a:endParaRPr lang="en-US" sz="2300" dirty="0" smtClean="0">
              <a:latin typeface="Georgia" pitchFamily="18" charset="0"/>
            </a:endParaRPr>
          </a:p>
          <a:p>
            <a:pPr marL="914400" lvl="1" indent="-381000" rtl="0">
              <a:buClr>
                <a:schemeClr val="accent1"/>
              </a:buClr>
              <a:buSzPct val="100000"/>
              <a:buFont typeface="Arial"/>
              <a:buAutoNum type="alphaLcPeriod"/>
            </a:pPr>
            <a:endParaRPr lang="en-US" sz="2300" dirty="0">
              <a:latin typeface="Georgia" pitchFamily="18" charset="0"/>
            </a:endParaRPr>
          </a:p>
          <a:p>
            <a:pPr marL="76200" lvl="0" indent="0" rtl="0">
              <a:buClr>
                <a:schemeClr val="accent1"/>
              </a:buClr>
              <a:buSzPct val="100000"/>
              <a:buNone/>
            </a:pPr>
            <a:r>
              <a:rPr lang="x-none" b="1" smtClean="0">
                <a:latin typeface="Georgia" pitchFamily="18" charset="0"/>
              </a:rPr>
              <a:t>Assessing </a:t>
            </a:r>
            <a:r>
              <a:rPr lang="x-none" b="1">
                <a:latin typeface="Georgia" pitchFamily="18" charset="0"/>
              </a:rPr>
              <a:t>Institutional &amp; Technical Capacity</a:t>
            </a:r>
          </a:p>
          <a:p>
            <a:pPr marL="914400" marR="0" lvl="1" indent="-342900" algn="l" rtl="0">
              <a:lnSpc>
                <a:spcPct val="100000"/>
              </a:lnSpc>
              <a:spcBef>
                <a:spcPts val="440"/>
              </a:spcBef>
              <a:spcAft>
                <a:spcPts val="0"/>
              </a:spcAft>
              <a:buClr>
                <a:schemeClr val="accent1"/>
              </a:buClr>
              <a:buSzPct val="75000"/>
              <a:buFont typeface="Arial"/>
              <a:buAutoNum type="alphaLcPeriod"/>
            </a:pPr>
            <a:r>
              <a:rPr lang="x-none" sz="1600">
                <a:latin typeface="Georgia" pitchFamily="18" charset="0"/>
              </a:rPr>
              <a:t>Assessing legal, policy, land ownership rules.  </a:t>
            </a:r>
          </a:p>
          <a:p>
            <a:pPr marL="914400" lvl="1" indent="-381000" rtl="0">
              <a:buClr>
                <a:schemeClr val="accent1"/>
              </a:buClr>
              <a:buSzPct val="100000"/>
              <a:buFont typeface="Arial"/>
              <a:buAutoNum type="alphaLcPeriod"/>
            </a:pPr>
            <a:r>
              <a:rPr lang="x-none" sz="1600">
                <a:latin typeface="Georgia" pitchFamily="18" charset="0"/>
              </a:rPr>
              <a:t>Survey existing PES rules, markets, support services, and organization</a:t>
            </a:r>
          </a:p>
        </p:txBody>
      </p:sp>
      <p:sp>
        <p:nvSpPr>
          <p:cNvPr id="506" name="Shape 506"/>
          <p:cNvSpPr txBox="1"/>
          <p:nvPr/>
        </p:nvSpPr>
        <p:spPr>
          <a:xfrm>
            <a:off x="798275" y="6513275"/>
            <a:ext cx="6912300" cy="254100"/>
          </a:xfrm>
          <a:prstGeom prst="rect">
            <a:avLst/>
          </a:prstGeom>
        </p:spPr>
        <p:txBody>
          <a:bodyPr lIns="91425" tIns="91425" rIns="91425" bIns="91425" anchor="t" anchorCtr="0">
            <a:spAutoFit/>
          </a:bodyPr>
          <a:lstStyle/>
          <a:p>
            <a:pPr>
              <a:buNone/>
            </a:pPr>
            <a:r>
              <a:rPr lang="x-none"/>
              <a:t>Adapted from UNEP (2008).  </a:t>
            </a:r>
            <a:r>
              <a:rPr lang="x-none" i="1"/>
              <a:t>Payments for Ecosystem Services: Getting Started.  </a:t>
            </a:r>
          </a:p>
        </p:txBody>
      </p:sp>
      <p:pic>
        <p:nvPicPr>
          <p:cNvPr id="15362" name="Picture 2" descr="http://www.businessbhutan.bt/wp-content/uploads/2002/01/farmer_plowing.jpg"/>
          <p:cNvPicPr>
            <a:picLocks noChangeAspect="1" noChangeArrowheads="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1935" b="15516"/>
          <a:stretch/>
        </p:blipFill>
        <p:spPr bwMode="auto">
          <a:xfrm>
            <a:off x="2590800" y="3276600"/>
            <a:ext cx="3606725" cy="1284153"/>
          </a:xfrm>
          <a:prstGeom prst="rect">
            <a:avLst/>
          </a:prstGeom>
          <a:noFill/>
          <a:ln>
            <a:solidFill>
              <a:schemeClr val="tx1"/>
            </a:solid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09046912"/>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1055952" y="1043899"/>
            <a:ext cx="7024799" cy="800189"/>
          </a:xfrm>
          <a:prstGeom prst="rect">
            <a:avLst/>
          </a:prstGeom>
        </p:spPr>
        <p:txBody>
          <a:bodyPr lIns="91425" tIns="91425" rIns="91425" bIns="91425" anchor="b" anchorCtr="0">
            <a:spAutoFit/>
          </a:bodyPr>
          <a:lstStyle/>
          <a:p>
            <a:pPr>
              <a:buNone/>
            </a:pPr>
            <a:r>
              <a:rPr lang="x-none" dirty="0">
                <a:latin typeface="Georgia"/>
                <a:cs typeface="Georgia"/>
              </a:rPr>
              <a:t>Actors in PES Implementation</a:t>
            </a:r>
          </a:p>
        </p:txBody>
      </p:sp>
      <p:sp>
        <p:nvSpPr>
          <p:cNvPr id="518" name="Shape 518"/>
          <p:cNvSpPr txBox="1">
            <a:spLocks noGrp="1"/>
          </p:cNvSpPr>
          <p:nvPr>
            <p:ph idx="1"/>
          </p:nvPr>
        </p:nvSpPr>
        <p:spPr>
          <a:xfrm>
            <a:off x="1043491" y="2323651"/>
            <a:ext cx="6777299" cy="3509100"/>
          </a:xfrm>
          <a:prstGeom prst="rect">
            <a:avLst/>
          </a:prstGeom>
        </p:spPr>
        <p:txBody>
          <a:bodyPr lIns="91425" tIns="91425" rIns="91425" bIns="91425" anchor="t" anchorCtr="0">
            <a:spAutoFit/>
          </a:bodyPr>
          <a:lstStyle/>
          <a:p>
            <a:endParaRPr/>
          </a:p>
        </p:txBody>
      </p:sp>
      <p:sp>
        <p:nvSpPr>
          <p:cNvPr id="519" name="Shape 519"/>
          <p:cNvSpPr/>
          <p:nvPr/>
        </p:nvSpPr>
        <p:spPr>
          <a:xfrm>
            <a:off x="180341" y="1956617"/>
            <a:ext cx="8828705" cy="4482660"/>
          </a:xfrm>
          <a:prstGeom prst="rect">
            <a:avLst/>
          </a:prstGeom>
          <a:blipFill>
            <a:blip r:embed="rId3"/>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685800" y="609600"/>
            <a:ext cx="7024799" cy="1415742"/>
          </a:xfrm>
          <a:prstGeom prst="rect">
            <a:avLst/>
          </a:prstGeom>
        </p:spPr>
        <p:txBody>
          <a:bodyPr lIns="91425" tIns="91425" rIns="91425" bIns="91425" anchor="b" anchorCtr="0">
            <a:spAutoFit/>
          </a:bodyPr>
          <a:lstStyle/>
          <a:p>
            <a:pPr>
              <a:buNone/>
            </a:pPr>
            <a:r>
              <a:rPr lang="x-none">
                <a:latin typeface="Georgia" pitchFamily="18" charset="0"/>
              </a:rPr>
              <a:t>Potential Short-Term Challenges to a PES Scheme </a:t>
            </a:r>
          </a:p>
        </p:txBody>
      </p:sp>
      <p:sp>
        <p:nvSpPr>
          <p:cNvPr id="525" name="Shape 525"/>
          <p:cNvSpPr txBox="1">
            <a:spLocks noGrp="1"/>
          </p:cNvSpPr>
          <p:nvPr>
            <p:ph type="body" idx="1"/>
          </p:nvPr>
        </p:nvSpPr>
        <p:spPr>
          <a:xfrm>
            <a:off x="762001" y="2133600"/>
            <a:ext cx="4190999" cy="4175472"/>
          </a:xfrm>
          <a:prstGeom prst="rect">
            <a:avLst/>
          </a:prstGeom>
        </p:spPr>
        <p:txBody>
          <a:bodyPr wrap="square" lIns="91425" tIns="91425" rIns="91425" bIns="91425" anchor="t" anchorCtr="0">
            <a:spAutoFit/>
          </a:bodyPr>
          <a:lstStyle/>
          <a:p>
            <a:pPr marL="457200" lvl="0" indent="-317500" rtl="0">
              <a:buClr>
                <a:schemeClr val="accent1"/>
              </a:buClr>
              <a:buSzPct val="97222"/>
              <a:buFont typeface="Arial"/>
              <a:buChar char="•"/>
            </a:pPr>
            <a:r>
              <a:rPr lang="x-none" sz="1800">
                <a:latin typeface="Georgia" pitchFamily="18" charset="0"/>
              </a:rPr>
              <a:t>Establish brokers to manage programs and </a:t>
            </a:r>
            <a:r>
              <a:rPr lang="x-none" sz="1800" smtClean="0">
                <a:latin typeface="Georgia" pitchFamily="18" charset="0"/>
              </a:rPr>
              <a:t>exchanges</a:t>
            </a:r>
            <a:endParaRPr lang="en-US" sz="1800" dirty="0" smtClean="0">
              <a:latin typeface="Georgia" pitchFamily="18" charset="0"/>
            </a:endParaRPr>
          </a:p>
          <a:p>
            <a:pPr marL="457200" lvl="0" indent="-317500" rtl="0">
              <a:buClr>
                <a:schemeClr val="accent1"/>
              </a:buClr>
              <a:buSzPct val="97222"/>
              <a:buFont typeface="Arial"/>
              <a:buChar char="•"/>
            </a:pPr>
            <a:endParaRPr lang="en-US" sz="700" dirty="0" smtClean="0">
              <a:latin typeface="Georgia" pitchFamily="18" charset="0"/>
            </a:endParaRPr>
          </a:p>
          <a:p>
            <a:pPr marL="457200" lvl="0" indent="-317500" rtl="0">
              <a:buClr>
                <a:schemeClr val="accent1"/>
              </a:buClr>
              <a:buSzPct val="97222"/>
              <a:buFont typeface="Arial"/>
              <a:buChar char="•"/>
            </a:pPr>
            <a:r>
              <a:rPr lang="x-none" sz="1800" smtClean="0">
                <a:latin typeface="Georgia" pitchFamily="18" charset="0"/>
              </a:rPr>
              <a:t>Obtain </a:t>
            </a:r>
            <a:r>
              <a:rPr lang="x-none" sz="1800">
                <a:latin typeface="Georgia" pitchFamily="18" charset="0"/>
              </a:rPr>
              <a:t>funding for start-up and transaction </a:t>
            </a:r>
            <a:r>
              <a:rPr lang="x-none" sz="1800" smtClean="0">
                <a:latin typeface="Georgia" pitchFamily="18" charset="0"/>
              </a:rPr>
              <a:t>costs</a:t>
            </a:r>
            <a:endParaRPr lang="en-US" sz="1800" dirty="0" smtClean="0">
              <a:latin typeface="Georgia" pitchFamily="18" charset="0"/>
            </a:endParaRPr>
          </a:p>
          <a:p>
            <a:pPr marL="457200" lvl="0" indent="-317500" rtl="0">
              <a:buClr>
                <a:schemeClr val="accent1"/>
              </a:buClr>
              <a:buSzPct val="97222"/>
              <a:buFont typeface="Arial"/>
              <a:buChar char="•"/>
            </a:pPr>
            <a:endParaRPr lang="en-US" sz="700" dirty="0" smtClean="0">
              <a:latin typeface="Georgia" pitchFamily="18" charset="0"/>
            </a:endParaRPr>
          </a:p>
          <a:p>
            <a:pPr marL="457200" marR="0" lvl="0" indent="-317500" algn="l" rtl="0">
              <a:lnSpc>
                <a:spcPct val="100000"/>
              </a:lnSpc>
              <a:spcBef>
                <a:spcPts val="480"/>
              </a:spcBef>
              <a:spcAft>
                <a:spcPts val="0"/>
              </a:spcAft>
              <a:buClr>
                <a:schemeClr val="accent1"/>
              </a:buClr>
              <a:buSzPct val="97222"/>
              <a:buFont typeface="Arial"/>
              <a:buChar char="•"/>
            </a:pPr>
            <a:r>
              <a:rPr lang="x-none" sz="1800" smtClean="0">
                <a:latin typeface="Georgia" pitchFamily="18" charset="0"/>
              </a:rPr>
              <a:t>Overcome </a:t>
            </a:r>
            <a:r>
              <a:rPr lang="x-none" sz="1800">
                <a:latin typeface="Georgia" pitchFamily="18" charset="0"/>
              </a:rPr>
              <a:t>cultural barriers to convince farmers to participate in long-term conservation </a:t>
            </a:r>
            <a:r>
              <a:rPr lang="x-none" sz="1800" smtClean="0">
                <a:latin typeface="Georgia" pitchFamily="18" charset="0"/>
              </a:rPr>
              <a:t>benefits</a:t>
            </a:r>
            <a:endParaRPr lang="en-US" sz="1800" dirty="0" smtClean="0">
              <a:latin typeface="Georgia" pitchFamily="18" charset="0"/>
            </a:endParaRPr>
          </a:p>
          <a:p>
            <a:pPr marL="457200" marR="0" lvl="0" indent="-317500" algn="l" rtl="0">
              <a:lnSpc>
                <a:spcPct val="100000"/>
              </a:lnSpc>
              <a:spcBef>
                <a:spcPts val="480"/>
              </a:spcBef>
              <a:spcAft>
                <a:spcPts val="0"/>
              </a:spcAft>
              <a:buClr>
                <a:schemeClr val="accent1"/>
              </a:buClr>
              <a:buSzPct val="97222"/>
              <a:buFont typeface="Arial"/>
              <a:buChar char="•"/>
            </a:pPr>
            <a:endParaRPr lang="en-US" sz="700" dirty="0" smtClean="0">
              <a:latin typeface="Georgia" pitchFamily="18" charset="0"/>
            </a:endParaRPr>
          </a:p>
          <a:p>
            <a:pPr marL="457200" marR="0" lvl="0" indent="-317500" algn="l" rtl="0">
              <a:lnSpc>
                <a:spcPct val="100000"/>
              </a:lnSpc>
              <a:spcBef>
                <a:spcPts val="480"/>
              </a:spcBef>
              <a:spcAft>
                <a:spcPts val="0"/>
              </a:spcAft>
              <a:buClr>
                <a:schemeClr val="accent1"/>
              </a:buClr>
              <a:buSzPct val="97222"/>
              <a:buFont typeface="Arial"/>
              <a:buChar char="•"/>
            </a:pPr>
            <a:r>
              <a:rPr lang="x-none" sz="1800" smtClean="0">
                <a:latin typeface="Georgia" pitchFamily="18" charset="0"/>
              </a:rPr>
              <a:t>Educate </a:t>
            </a:r>
            <a:r>
              <a:rPr lang="x-none" sz="1800">
                <a:latin typeface="Georgia" pitchFamily="18" charset="0"/>
              </a:rPr>
              <a:t>farmers on how PES works and would benefit </a:t>
            </a:r>
            <a:r>
              <a:rPr lang="x-none" sz="1800" smtClean="0">
                <a:latin typeface="Georgia" pitchFamily="18" charset="0"/>
              </a:rPr>
              <a:t>them</a:t>
            </a:r>
            <a:endParaRPr lang="en-US" sz="1800" dirty="0" smtClean="0">
              <a:latin typeface="Georgia" pitchFamily="18" charset="0"/>
            </a:endParaRPr>
          </a:p>
          <a:p>
            <a:pPr marL="457200" marR="0" lvl="0" indent="-317500" algn="l" rtl="0">
              <a:lnSpc>
                <a:spcPct val="100000"/>
              </a:lnSpc>
              <a:spcBef>
                <a:spcPts val="480"/>
              </a:spcBef>
              <a:spcAft>
                <a:spcPts val="0"/>
              </a:spcAft>
              <a:buClr>
                <a:schemeClr val="accent1"/>
              </a:buClr>
              <a:buSzPct val="97222"/>
              <a:buFont typeface="Arial"/>
              <a:buChar char="•"/>
            </a:pPr>
            <a:endParaRPr lang="en-US" sz="700" dirty="0" smtClean="0">
              <a:latin typeface="Georgia" pitchFamily="18" charset="0"/>
            </a:endParaRPr>
          </a:p>
          <a:p>
            <a:pPr marL="457200" lvl="0" indent="-317500" rtl="0">
              <a:buClr>
                <a:schemeClr val="accent1"/>
              </a:buClr>
              <a:buSzPct val="97222"/>
              <a:buFont typeface="Arial"/>
              <a:buChar char="•"/>
            </a:pPr>
            <a:r>
              <a:rPr lang="x-none" sz="1800" smtClean="0">
                <a:latin typeface="Georgia" pitchFamily="18" charset="0"/>
              </a:rPr>
              <a:t>Collect </a:t>
            </a:r>
            <a:r>
              <a:rPr lang="x-none" sz="1800">
                <a:latin typeface="Georgia" pitchFamily="18" charset="0"/>
              </a:rPr>
              <a:t>data on HW conflicts and effects</a:t>
            </a:r>
          </a:p>
        </p:txBody>
      </p:sp>
      <p:pic>
        <p:nvPicPr>
          <p:cNvPr id="6146" name="Picture 2" descr="http://cdn.c.photoshelter.com/img-get/I0000fK91taeNYz8/s/750/750/BHU-7155043.jpg"/>
          <p:cNvPicPr>
            <a:picLocks noChangeAspect="1" noChangeArrowheads="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166" t="9265" b="6591"/>
          <a:stretch/>
        </p:blipFill>
        <p:spPr bwMode="auto">
          <a:xfrm>
            <a:off x="5257800" y="2057400"/>
            <a:ext cx="3067151" cy="4082143"/>
          </a:xfrm>
          <a:prstGeom prst="rect">
            <a:avLst/>
          </a:prstGeom>
          <a:noFill/>
          <a:ln>
            <a:solidFill>
              <a:schemeClr val="tx1"/>
            </a:solid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8077869"/>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609600" y="609600"/>
            <a:ext cx="7024799" cy="1292631"/>
          </a:xfrm>
          <a:prstGeom prst="rect">
            <a:avLst/>
          </a:prstGeom>
        </p:spPr>
        <p:txBody>
          <a:bodyPr lIns="91425" tIns="91425" rIns="91425" bIns="91425" anchor="b" anchorCtr="0">
            <a:spAutoFit/>
          </a:bodyPr>
          <a:lstStyle/>
          <a:p>
            <a:pPr>
              <a:buNone/>
            </a:pPr>
            <a:r>
              <a:rPr lang="x-none" sz="3600">
                <a:latin typeface="Georgia" pitchFamily="18" charset="0"/>
              </a:rPr>
              <a:t>Potential Long-Term Challenges to a PES Scheme </a:t>
            </a:r>
          </a:p>
        </p:txBody>
      </p:sp>
      <p:sp>
        <p:nvSpPr>
          <p:cNvPr id="531" name="Shape 531"/>
          <p:cNvSpPr txBox="1">
            <a:spLocks noGrp="1"/>
          </p:cNvSpPr>
          <p:nvPr>
            <p:ph type="body" idx="1"/>
          </p:nvPr>
        </p:nvSpPr>
        <p:spPr>
          <a:xfrm>
            <a:off x="685800" y="1925658"/>
            <a:ext cx="4343400" cy="4130331"/>
          </a:xfrm>
          <a:prstGeom prst="rect">
            <a:avLst/>
          </a:prstGeom>
        </p:spPr>
        <p:txBody>
          <a:bodyPr wrap="square" lIns="91425" tIns="91425" rIns="91425" bIns="91425" anchor="t" anchorCtr="0">
            <a:spAutoFit/>
          </a:bodyPr>
          <a:lstStyle/>
          <a:p>
            <a:pPr marL="457200" lvl="0" indent="-317500" rtl="0">
              <a:buClr>
                <a:schemeClr val="accent1"/>
              </a:buClr>
              <a:buSzPct val="97222"/>
              <a:buFont typeface="Arial"/>
              <a:buChar char="•"/>
            </a:pPr>
            <a:r>
              <a:rPr lang="x-none" sz="1800" dirty="0">
                <a:latin typeface="Georgia" pitchFamily="18" charset="0"/>
              </a:rPr>
              <a:t>Create ongoing access to information and resources for farmers</a:t>
            </a:r>
          </a:p>
          <a:p>
            <a:endParaRPr lang="x-none" sz="1800" dirty="0">
              <a:latin typeface="Georgia" pitchFamily="18" charset="0"/>
            </a:endParaRPr>
          </a:p>
          <a:p>
            <a:pPr marL="457200" lvl="0" indent="-317500">
              <a:buSzPct val="97222"/>
              <a:buFont typeface="Arial"/>
              <a:buChar char="•"/>
            </a:pPr>
            <a:r>
              <a:rPr lang="en-US" sz="1800" dirty="0">
                <a:latin typeface="Georgia" pitchFamily="18" charset="0"/>
              </a:rPr>
              <a:t>Ensure protection for sellers when external factors influence adverse outcomes for wildlife </a:t>
            </a:r>
            <a:r>
              <a:rPr lang="en-US" sz="1800" dirty="0" smtClean="0">
                <a:latin typeface="Georgia" pitchFamily="18" charset="0"/>
              </a:rPr>
              <a:t>populations</a:t>
            </a:r>
          </a:p>
          <a:p>
            <a:pPr marL="457200" lvl="0" indent="-317500">
              <a:buSzPct val="97222"/>
              <a:buFont typeface="Arial"/>
              <a:buChar char="•"/>
            </a:pPr>
            <a:endParaRPr lang="x-none" sz="1800" dirty="0">
              <a:latin typeface="Georgia" pitchFamily="18" charset="0"/>
            </a:endParaRPr>
          </a:p>
          <a:p>
            <a:pPr marL="457200" marR="0" lvl="0" indent="-317500" algn="l" rtl="0">
              <a:lnSpc>
                <a:spcPct val="100000"/>
              </a:lnSpc>
              <a:spcBef>
                <a:spcPts val="480"/>
              </a:spcBef>
              <a:spcAft>
                <a:spcPts val="0"/>
              </a:spcAft>
              <a:buClr>
                <a:schemeClr val="accent1"/>
              </a:buClr>
              <a:buSzPct val="97222"/>
              <a:buFont typeface="Arial"/>
              <a:buChar char="•"/>
            </a:pPr>
            <a:r>
              <a:rPr lang="x-none" sz="1800" dirty="0">
                <a:latin typeface="Georgia" pitchFamily="18" charset="0"/>
              </a:rPr>
              <a:t>Establish monitoring and evaluation systems for programs</a:t>
            </a:r>
          </a:p>
          <a:p>
            <a:endParaRPr lang="x-none" sz="1800" dirty="0">
              <a:latin typeface="Georgia" pitchFamily="18" charset="0"/>
            </a:endParaRPr>
          </a:p>
          <a:p>
            <a:pPr marL="457200" marR="0" lvl="0" indent="-317500" algn="l" rtl="0">
              <a:lnSpc>
                <a:spcPct val="100000"/>
              </a:lnSpc>
              <a:spcBef>
                <a:spcPts val="480"/>
              </a:spcBef>
              <a:spcAft>
                <a:spcPts val="0"/>
              </a:spcAft>
              <a:buClr>
                <a:schemeClr val="accent1"/>
              </a:buClr>
              <a:buSzPct val="97222"/>
              <a:buFont typeface="Arial"/>
              <a:buChar char="•"/>
            </a:pPr>
            <a:r>
              <a:rPr lang="x-none" sz="1800" dirty="0">
                <a:latin typeface="Georgia" pitchFamily="18" charset="0"/>
              </a:rPr>
              <a:t>Conduct environmental impact assessments</a:t>
            </a:r>
          </a:p>
        </p:txBody>
      </p:sp>
      <p:pic>
        <p:nvPicPr>
          <p:cNvPr id="7170" name="Picture 2" descr="http://farm1.static.flickr.com/64/376853475_a7b350cd73_o.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257800" y="1524000"/>
            <a:ext cx="3124200" cy="4686301"/>
          </a:xfrm>
          <a:prstGeom prst="rect">
            <a:avLst/>
          </a:prstGeom>
          <a:noFill/>
          <a:ln>
            <a:solidFill>
              <a:schemeClr val="tx1"/>
            </a:solid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1498665"/>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a:cs typeface="Georgia"/>
              </a:rPr>
              <a:t>Conclusions</a:t>
            </a:r>
            <a:endParaRPr lang="en-US" dirty="0">
              <a:latin typeface="Georgia"/>
              <a:cs typeface="Georgia"/>
            </a:endParaRPr>
          </a:p>
        </p:txBody>
      </p:sp>
      <p:sp>
        <p:nvSpPr>
          <p:cNvPr id="3" name="Content Placeholder 2"/>
          <p:cNvSpPr>
            <a:spLocks noGrp="1"/>
          </p:cNvSpPr>
          <p:nvPr>
            <p:ph idx="1"/>
          </p:nvPr>
        </p:nvSpPr>
        <p:spPr>
          <a:xfrm>
            <a:off x="1043492" y="2323653"/>
            <a:ext cx="7554897" cy="3399256"/>
          </a:xfrm>
        </p:spPr>
        <p:txBody>
          <a:bodyPr>
            <a:noAutofit/>
          </a:bodyPr>
          <a:lstStyle/>
          <a:p>
            <a:r>
              <a:rPr lang="en-US" sz="2200" dirty="0" smtClean="0">
                <a:latin typeface="Georgia"/>
                <a:cs typeface="Georgia"/>
              </a:rPr>
              <a:t>Human-wildlife conflicts in Bhutan are increasing due to recent success in government conservation programs</a:t>
            </a:r>
          </a:p>
          <a:p>
            <a:r>
              <a:rPr lang="en-US" sz="2200" dirty="0">
                <a:latin typeface="Georgia"/>
                <a:cs typeface="Georgia"/>
              </a:rPr>
              <a:t>W</a:t>
            </a:r>
            <a:r>
              <a:rPr lang="en-US" sz="2200" dirty="0" smtClean="0">
                <a:latin typeface="Georgia"/>
                <a:cs typeface="Georgia"/>
              </a:rPr>
              <a:t>e must find way for farmers and wildlife to peacefully coexist </a:t>
            </a:r>
          </a:p>
          <a:p>
            <a:r>
              <a:rPr lang="en-US" sz="2200" dirty="0" smtClean="0">
                <a:latin typeface="Georgia"/>
                <a:cs typeface="Georgia"/>
              </a:rPr>
              <a:t>Payments for ecosystem services (PES) is a tool that could potentially create the proper incentives for farmers to improve management practices</a:t>
            </a:r>
          </a:p>
          <a:p>
            <a:r>
              <a:rPr lang="en-US" sz="2200" dirty="0" smtClean="0">
                <a:latin typeface="Georgia"/>
                <a:cs typeface="Georgia"/>
              </a:rPr>
              <a:t>PES is a dynamic scheme that offers mutual environmental and economic gains for both farmers and the government</a:t>
            </a:r>
          </a:p>
          <a:p>
            <a:endParaRPr lang="en-US" sz="2200" dirty="0">
              <a:latin typeface="Georgia"/>
              <a:cs typeface="Georgia"/>
            </a:endParaRPr>
          </a:p>
        </p:txBody>
      </p:sp>
      <p:sp>
        <p:nvSpPr>
          <p:cNvPr id="4" name="Shape 540"/>
          <p:cNvSpPr/>
          <p:nvPr/>
        </p:nvSpPr>
        <p:spPr>
          <a:xfrm>
            <a:off x="4923618" y="0"/>
            <a:ext cx="3003250" cy="2353508"/>
          </a:xfrm>
          <a:prstGeom prst="rect">
            <a:avLst/>
          </a:prstGeom>
          <a:blipFill>
            <a:blip r:embed="rId2"/>
            <a:stretch>
              <a:fillRect/>
            </a:stretch>
          </a:blipFill>
          <a:ln>
            <a:solidFill>
              <a:schemeClr val="tx1"/>
            </a:solidFill>
          </a:ln>
        </p:spPr>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2854920"/>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53716" y="779481"/>
            <a:ext cx="7024744" cy="1143000"/>
          </a:xfrm>
        </p:spPr>
        <p:txBody>
          <a:bodyPr>
            <a:normAutofit fontScale="90000"/>
          </a:bodyPr>
          <a:lstStyle/>
          <a:p>
            <a:r>
              <a:rPr lang="en-US" dirty="0" smtClean="0">
                <a:latin typeface="Georgia"/>
                <a:cs typeface="Georgia"/>
              </a:rPr>
              <a:t>Human-Wildlife Conflicts in Bhutan</a:t>
            </a:r>
            <a:endParaRPr lang="en-US" dirty="0">
              <a:latin typeface="Georgia"/>
              <a:cs typeface="Georgia"/>
            </a:endParaRPr>
          </a:p>
        </p:txBody>
      </p:sp>
      <p:sp>
        <p:nvSpPr>
          <p:cNvPr id="3" name="Content Placeholder 2"/>
          <p:cNvSpPr>
            <a:spLocks noGrp="1"/>
          </p:cNvSpPr>
          <p:nvPr>
            <p:ph idx="1"/>
          </p:nvPr>
        </p:nvSpPr>
        <p:spPr>
          <a:xfrm>
            <a:off x="444975" y="1970900"/>
            <a:ext cx="8065823" cy="3270233"/>
          </a:xfrm>
        </p:spPr>
        <p:txBody>
          <a:bodyPr>
            <a:normAutofit fontScale="92500" lnSpcReduction="20000"/>
          </a:bodyPr>
          <a:lstStyle/>
          <a:p>
            <a:r>
              <a:rPr lang="en-US" dirty="0" smtClean="0">
                <a:latin typeface="Georgia"/>
                <a:cs typeface="Georgia"/>
              </a:rPr>
              <a:t>The Bhutanese people have derived their livelihoods from the environment for centuries</a:t>
            </a:r>
          </a:p>
          <a:p>
            <a:r>
              <a:rPr lang="en-US" dirty="0" smtClean="0">
                <a:latin typeface="Georgia"/>
                <a:cs typeface="Georgia"/>
              </a:rPr>
              <a:t>Buddhist philosophies have led to an attitude of respect towards the environment, aiding recent progress in conservationism</a:t>
            </a:r>
            <a:endParaRPr lang="en-US" dirty="0">
              <a:latin typeface="Georgia"/>
              <a:cs typeface="Georgia"/>
            </a:endParaRPr>
          </a:p>
          <a:p>
            <a:r>
              <a:rPr lang="en-US" dirty="0" smtClean="0">
                <a:latin typeface="Georgia"/>
                <a:cs typeface="Georgia"/>
              </a:rPr>
              <a:t>However, these successes have also resulted in increasing damages </a:t>
            </a:r>
            <a:r>
              <a:rPr lang="en-US" dirty="0">
                <a:latin typeface="Georgia"/>
                <a:cs typeface="Georgia"/>
              </a:rPr>
              <a:t>from </a:t>
            </a:r>
            <a:r>
              <a:rPr lang="en-US" dirty="0" smtClean="0">
                <a:latin typeface="Georgia"/>
                <a:cs typeface="Georgia"/>
              </a:rPr>
              <a:t>wildlife on farmers’ resources </a:t>
            </a:r>
          </a:p>
          <a:p>
            <a:r>
              <a:rPr lang="en-US" dirty="0" smtClean="0">
                <a:latin typeface="Georgia"/>
                <a:cs typeface="Georgia"/>
              </a:rPr>
              <a:t>Violent retaliations on wildlife populations threaten to undermine ecological balance and recent progress in conservation</a:t>
            </a:r>
          </a:p>
        </p:txBody>
      </p:sp>
      <p:pic>
        <p:nvPicPr>
          <p:cNvPr id="4" name="Picture 4" descr="http://www.wired.com/images_blogs/wiredscience/2012/03/tiger-camera-trap-kosi-river-cubs-cow-wwf.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34828" y="5030985"/>
            <a:ext cx="2565102" cy="1476877"/>
          </a:xfrm>
          <a:prstGeom prst="rect">
            <a:avLst/>
          </a:prstGeom>
          <a:noFill/>
          <a:ln>
            <a:solidFill>
              <a:schemeClr val="tx1"/>
            </a:solid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5" name="Picture 4" descr="http://www.potatopro.com/images/bhutan%20potato%20farmer.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92103" y="5030985"/>
            <a:ext cx="2515791" cy="1481522"/>
          </a:xfrm>
          <a:prstGeom prst="rect">
            <a:avLst/>
          </a:prstGeom>
          <a:noFill/>
          <a:ln>
            <a:solidFill>
              <a:schemeClr val="tx1"/>
            </a:solid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62957540"/>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1043490" y="1484863"/>
            <a:ext cx="7024799" cy="1143000"/>
          </a:xfrm>
          <a:prstGeom prst="rect">
            <a:avLst/>
          </a:prstGeom>
          <a:noFill/>
          <a:ln>
            <a:noFill/>
          </a:ln>
        </p:spPr>
        <p:txBody>
          <a:bodyPr lIns="91425" tIns="45700" rIns="91425" bIns="45700" anchor="b" anchorCtr="0">
            <a:spAutoFit/>
          </a:bodyPr>
          <a:lstStyle/>
          <a:p>
            <a:pPr lvl="0" rtl="0">
              <a:buNone/>
            </a:pPr>
            <a:r>
              <a:rPr lang="x-none" b="1" dirty="0">
                <a:latin typeface="Georgia"/>
                <a:ea typeface="Georgia"/>
                <a:cs typeface="Georgia"/>
                <a:sym typeface="Georgia"/>
              </a:rPr>
              <a:t>PES</a:t>
            </a:r>
            <a:r>
              <a:rPr lang="x-none" dirty="0">
                <a:latin typeface="Georgia"/>
                <a:ea typeface="Georgia"/>
                <a:cs typeface="Georgia"/>
                <a:sym typeface="Georgia"/>
              </a:rPr>
              <a:t>:</a:t>
            </a:r>
          </a:p>
          <a:p>
            <a:pPr>
              <a:buNone/>
            </a:pPr>
            <a:r>
              <a:rPr lang="x-none" dirty="0">
                <a:latin typeface="Georgia"/>
                <a:ea typeface="Georgia"/>
                <a:cs typeface="Georgia"/>
                <a:sym typeface="Georgia"/>
              </a:rPr>
              <a:t>Payments for Environmental [Ecosystem] Solutions</a:t>
            </a:r>
          </a:p>
        </p:txBody>
      </p:sp>
      <p:sp>
        <p:nvSpPr>
          <p:cNvPr id="442" name="Shape 442"/>
          <p:cNvSpPr txBox="1">
            <a:spLocks noGrp="1"/>
          </p:cNvSpPr>
          <p:nvPr>
            <p:ph idx="1"/>
          </p:nvPr>
        </p:nvSpPr>
        <p:spPr>
          <a:xfrm>
            <a:off x="1043491" y="2704651"/>
            <a:ext cx="6777299" cy="3509100"/>
          </a:xfrm>
          <a:prstGeom prst="rect">
            <a:avLst/>
          </a:prstGeom>
          <a:noFill/>
          <a:ln>
            <a:noFill/>
          </a:ln>
        </p:spPr>
        <p:txBody>
          <a:bodyPr lIns="91425" tIns="45700" rIns="91425" bIns="45700" anchor="t" anchorCtr="0">
            <a:spAutoFit/>
          </a:bodyPr>
          <a:lstStyle/>
          <a:p>
            <a:pPr lvl="0" rtl="0">
              <a:buNone/>
            </a:pPr>
            <a:r>
              <a:rPr lang="x-none"/>
              <a:t>
</a:t>
            </a:r>
            <a:r>
              <a:rPr lang="x-none">
                <a:latin typeface="Georgia"/>
                <a:ea typeface="Georgia"/>
                <a:cs typeface="Georgia"/>
                <a:sym typeface="Georgia"/>
              </a:rPr>
              <a:t>"Voluntary, conditional agreement between at least "one seller" and "one buyer" over a well defined environmental service–or land use presumed to produce that service."</a:t>
            </a:r>
          </a:p>
          <a:p>
            <a:pPr>
              <a:buNone/>
            </a:pPr>
            <a:r>
              <a:rPr lang="x-none">
                <a:latin typeface="Georgia"/>
                <a:ea typeface="Georgia"/>
                <a:cs typeface="Georgia"/>
                <a:sym typeface="Georgia"/>
              </a:rPr>
              <a:t>										--</a:t>
            </a:r>
            <a:r>
              <a:rPr lang="x-none" i="1">
                <a:latin typeface="Georgia"/>
                <a:ea typeface="Georgia"/>
                <a:cs typeface="Georgia"/>
                <a:sym typeface="Georgia"/>
              </a:rPr>
              <a:t>Sven Wunder</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1059600" y="647611"/>
            <a:ext cx="7024799" cy="800189"/>
          </a:xfrm>
          <a:prstGeom prst="rect">
            <a:avLst/>
          </a:prstGeom>
        </p:spPr>
        <p:txBody>
          <a:bodyPr lIns="91425" tIns="91425" rIns="91425" bIns="91425" anchor="b" anchorCtr="0">
            <a:spAutoFit/>
          </a:bodyPr>
          <a:lstStyle/>
          <a:p>
            <a:pPr algn="ctr">
              <a:buNone/>
            </a:pPr>
            <a:r>
              <a:rPr lang="x-none">
                <a:latin typeface="Georgia" pitchFamily="18" charset="0"/>
              </a:rPr>
              <a:t>PES: 3 Key Aspects</a:t>
            </a:r>
          </a:p>
        </p:txBody>
      </p:sp>
      <p:sp>
        <p:nvSpPr>
          <p:cNvPr id="448" name="Shape 448"/>
          <p:cNvSpPr txBox="1">
            <a:spLocks noGrp="1"/>
          </p:cNvSpPr>
          <p:nvPr>
            <p:ph type="body" idx="1"/>
          </p:nvPr>
        </p:nvSpPr>
        <p:spPr>
          <a:xfrm>
            <a:off x="461701" y="1622187"/>
            <a:ext cx="6777299" cy="5329634"/>
          </a:xfrm>
          <a:prstGeom prst="rect">
            <a:avLst/>
          </a:prstGeom>
        </p:spPr>
        <p:txBody>
          <a:bodyPr lIns="91425" tIns="91425" rIns="91425" bIns="91425" anchor="t" anchorCtr="0">
            <a:spAutoFit/>
          </a:bodyPr>
          <a:lstStyle/>
          <a:p>
            <a:pPr marL="457200" lvl="0" indent="-317500" rtl="0">
              <a:spcBef>
                <a:spcPts val="0"/>
              </a:spcBef>
              <a:buClr>
                <a:schemeClr val="accent1"/>
              </a:buClr>
              <a:buSzPct val="100000"/>
              <a:buFont typeface="Arial"/>
              <a:buAutoNum type="arabicPeriod"/>
            </a:pPr>
            <a:r>
              <a:rPr lang="x-none" sz="1400">
                <a:solidFill>
                  <a:srgbClr val="000000"/>
                </a:solidFill>
                <a:latin typeface="Georgia" pitchFamily="18" charset="0"/>
              </a:rPr>
              <a:t> </a:t>
            </a:r>
            <a:r>
              <a:rPr lang="x-none" sz="1800" b="1">
                <a:solidFill>
                  <a:srgbClr val="000000"/>
                </a:solidFill>
                <a:latin typeface="Georgia" pitchFamily="18" charset="0"/>
              </a:rPr>
              <a:t>Ecosystem services</a:t>
            </a:r>
          </a:p>
          <a:p>
            <a:pPr marL="914400" lvl="1" indent="-317500" rtl="0">
              <a:spcBef>
                <a:spcPts val="0"/>
              </a:spcBef>
              <a:buClr>
                <a:schemeClr val="accent1"/>
              </a:buClr>
              <a:buSzPct val="87500"/>
              <a:buFont typeface="Arial"/>
              <a:buAutoNum type="alphaLcPeriod"/>
            </a:pPr>
            <a:r>
              <a:rPr lang="x-none" sz="1600">
                <a:solidFill>
                  <a:srgbClr val="000000"/>
                </a:solidFill>
                <a:latin typeface="Georgia" pitchFamily="18" charset="0"/>
              </a:rPr>
              <a:t>Provisioning services: fresh water</a:t>
            </a:r>
          </a:p>
          <a:p>
            <a:pPr marL="914400" marR="0" lvl="1" indent="-317500" algn="l" rtl="0">
              <a:lnSpc>
                <a:spcPct val="100000"/>
              </a:lnSpc>
              <a:spcBef>
                <a:spcPts val="0"/>
              </a:spcBef>
              <a:spcAft>
                <a:spcPts val="0"/>
              </a:spcAft>
              <a:buClr>
                <a:schemeClr val="accent1"/>
              </a:buClr>
              <a:buSzPct val="87500"/>
              <a:buFont typeface="Arial"/>
              <a:buAutoNum type="alphaLcPeriod"/>
            </a:pPr>
            <a:r>
              <a:rPr lang="x-none" sz="1600">
                <a:solidFill>
                  <a:srgbClr val="000000"/>
                </a:solidFill>
                <a:latin typeface="Georgia" pitchFamily="18" charset="0"/>
              </a:rPr>
              <a:t>Cultural services: ecotourism</a:t>
            </a:r>
          </a:p>
          <a:p>
            <a:pPr marL="914400" lvl="1" indent="-317500" rtl="0">
              <a:spcBef>
                <a:spcPts val="0"/>
              </a:spcBef>
              <a:buClr>
                <a:schemeClr val="accent1"/>
              </a:buClr>
              <a:buSzPct val="87500"/>
              <a:buFont typeface="Arial"/>
              <a:buAutoNum type="alphaLcPeriod"/>
            </a:pPr>
            <a:r>
              <a:rPr lang="x-none" sz="1600">
                <a:solidFill>
                  <a:srgbClr val="000000"/>
                </a:solidFill>
                <a:latin typeface="Georgia" pitchFamily="18" charset="0"/>
              </a:rPr>
              <a:t>Regulating services: climate regulation</a:t>
            </a:r>
          </a:p>
          <a:p>
            <a:pPr marL="914400" marR="0" lvl="1" indent="-317500" algn="l" rtl="0">
              <a:lnSpc>
                <a:spcPct val="100000"/>
              </a:lnSpc>
              <a:spcBef>
                <a:spcPts val="0"/>
              </a:spcBef>
              <a:spcAft>
                <a:spcPts val="0"/>
              </a:spcAft>
              <a:buClr>
                <a:schemeClr val="accent1"/>
              </a:buClr>
              <a:buSzPct val="87500"/>
              <a:buFont typeface="Arial"/>
              <a:buAutoNum type="alphaLcPeriod"/>
            </a:pPr>
            <a:r>
              <a:rPr lang="x-none" sz="1600">
                <a:solidFill>
                  <a:srgbClr val="000000"/>
                </a:solidFill>
                <a:latin typeface="Georgia" pitchFamily="18" charset="0"/>
              </a:rPr>
              <a:t>Supporting services: Nutrient cycling and </a:t>
            </a:r>
            <a:endParaRPr lang="en-US" sz="1600" dirty="0" smtClean="0">
              <a:solidFill>
                <a:srgbClr val="000000"/>
              </a:solidFill>
              <a:latin typeface="Georgia" pitchFamily="18" charset="0"/>
            </a:endParaRPr>
          </a:p>
          <a:p>
            <a:pPr marL="596900" marR="0" lvl="1" indent="0" algn="l" rtl="0">
              <a:lnSpc>
                <a:spcPct val="100000"/>
              </a:lnSpc>
              <a:spcBef>
                <a:spcPts val="0"/>
              </a:spcBef>
              <a:spcAft>
                <a:spcPts val="0"/>
              </a:spcAft>
              <a:buClr>
                <a:schemeClr val="accent1"/>
              </a:buClr>
              <a:buSzPct val="87500"/>
              <a:buNone/>
            </a:pPr>
            <a:r>
              <a:rPr lang="en-US" sz="1600" dirty="0">
                <a:solidFill>
                  <a:srgbClr val="000000"/>
                </a:solidFill>
                <a:latin typeface="Georgia" pitchFamily="18" charset="0"/>
              </a:rPr>
              <a:t>	</a:t>
            </a:r>
            <a:r>
              <a:rPr lang="x-none" sz="1600" smtClean="0">
                <a:solidFill>
                  <a:srgbClr val="000000"/>
                </a:solidFill>
                <a:latin typeface="Georgia" pitchFamily="18" charset="0"/>
              </a:rPr>
              <a:t>soil formation</a:t>
            </a:r>
            <a:endParaRPr lang="en-US" sz="1600" dirty="0" smtClean="0">
              <a:solidFill>
                <a:srgbClr val="000000"/>
              </a:solidFill>
              <a:latin typeface="Georgia" pitchFamily="18" charset="0"/>
            </a:endParaRPr>
          </a:p>
          <a:p>
            <a:pPr marL="596900" marR="0" lvl="1" indent="0" algn="l" rtl="0">
              <a:lnSpc>
                <a:spcPct val="100000"/>
              </a:lnSpc>
              <a:spcBef>
                <a:spcPts val="0"/>
              </a:spcBef>
              <a:spcAft>
                <a:spcPts val="0"/>
              </a:spcAft>
              <a:buClr>
                <a:schemeClr val="accent1"/>
              </a:buClr>
              <a:buSzPct val="87500"/>
              <a:buNone/>
            </a:pPr>
            <a:endParaRPr lang="x-none" sz="1600">
              <a:solidFill>
                <a:srgbClr val="000000"/>
              </a:solidFill>
              <a:latin typeface="Georgia" pitchFamily="18" charset="0"/>
            </a:endParaRPr>
          </a:p>
          <a:p>
            <a:pPr marL="457200" marR="0" lvl="0" indent="-317500" algn="l" rtl="0">
              <a:lnSpc>
                <a:spcPct val="100000"/>
              </a:lnSpc>
              <a:spcBef>
                <a:spcPts val="0"/>
              </a:spcBef>
              <a:spcAft>
                <a:spcPts val="0"/>
              </a:spcAft>
              <a:buClr>
                <a:schemeClr val="accent1"/>
              </a:buClr>
              <a:buSzPct val="77777"/>
              <a:buFont typeface="Arial"/>
              <a:buAutoNum type="arabicPeriod"/>
            </a:pPr>
            <a:r>
              <a:rPr lang="x-none" sz="1800" b="1">
                <a:solidFill>
                  <a:srgbClr val="000000"/>
                </a:solidFill>
                <a:latin typeface="Georgia" pitchFamily="18" charset="0"/>
              </a:rPr>
              <a:t>Payment arrangements</a:t>
            </a:r>
          </a:p>
          <a:p>
            <a:pPr marL="914400" marR="0" lvl="1" indent="-317500" algn="l" rtl="0">
              <a:lnSpc>
                <a:spcPct val="100000"/>
              </a:lnSpc>
              <a:spcBef>
                <a:spcPts val="0"/>
              </a:spcBef>
              <a:spcAft>
                <a:spcPts val="0"/>
              </a:spcAft>
              <a:buClr>
                <a:schemeClr val="accent1"/>
              </a:buClr>
              <a:buSzPct val="87500"/>
              <a:buFont typeface="Arial"/>
              <a:buAutoNum type="alphaLcPeriod"/>
            </a:pPr>
            <a:r>
              <a:rPr lang="x-none" sz="1600">
                <a:solidFill>
                  <a:srgbClr val="000000"/>
                </a:solidFill>
                <a:latin typeface="Georgia" pitchFamily="18" charset="0"/>
              </a:rPr>
              <a:t>Pay-outs</a:t>
            </a:r>
          </a:p>
          <a:p>
            <a:pPr marL="914400" marR="0" lvl="1" indent="-317500" algn="l" rtl="0">
              <a:lnSpc>
                <a:spcPct val="100000"/>
              </a:lnSpc>
              <a:spcBef>
                <a:spcPts val="0"/>
              </a:spcBef>
              <a:spcAft>
                <a:spcPts val="0"/>
              </a:spcAft>
              <a:buClr>
                <a:schemeClr val="accent1"/>
              </a:buClr>
              <a:buSzPct val="87500"/>
              <a:buFont typeface="Arial"/>
              <a:buAutoNum type="alphaLcPeriod"/>
            </a:pPr>
            <a:r>
              <a:rPr lang="x-none" sz="1600">
                <a:solidFill>
                  <a:srgbClr val="000000"/>
                </a:solidFill>
                <a:latin typeface="Georgia" pitchFamily="18" charset="0"/>
              </a:rPr>
              <a:t>Insurance</a:t>
            </a:r>
          </a:p>
          <a:p>
            <a:pPr marL="914400" marR="0" lvl="1" indent="-317500" algn="l" rtl="0">
              <a:lnSpc>
                <a:spcPct val="100000"/>
              </a:lnSpc>
              <a:spcBef>
                <a:spcPts val="0"/>
              </a:spcBef>
              <a:spcAft>
                <a:spcPts val="0"/>
              </a:spcAft>
              <a:buClr>
                <a:schemeClr val="accent1"/>
              </a:buClr>
              <a:buSzPct val="87500"/>
              <a:buFont typeface="Arial"/>
              <a:buAutoNum type="alphaLcPeriod"/>
            </a:pPr>
            <a:r>
              <a:rPr lang="x-none" sz="1600">
                <a:solidFill>
                  <a:srgbClr val="000000"/>
                </a:solidFill>
                <a:latin typeface="Georgia" pitchFamily="18" charset="0"/>
              </a:rPr>
              <a:t>Credits</a:t>
            </a:r>
          </a:p>
          <a:p>
            <a:pPr marL="914400" marR="0" lvl="1" indent="-317500" algn="l" rtl="0">
              <a:lnSpc>
                <a:spcPct val="100000"/>
              </a:lnSpc>
              <a:spcBef>
                <a:spcPts val="0"/>
              </a:spcBef>
              <a:spcAft>
                <a:spcPts val="0"/>
              </a:spcAft>
              <a:buClr>
                <a:schemeClr val="accent1"/>
              </a:buClr>
              <a:buSzPct val="87500"/>
              <a:buFont typeface="Arial"/>
              <a:buAutoNum type="alphaLcPeriod"/>
            </a:pPr>
            <a:r>
              <a:rPr lang="x-none" sz="1600">
                <a:solidFill>
                  <a:srgbClr val="000000"/>
                </a:solidFill>
                <a:latin typeface="Georgia" pitchFamily="18" charset="0"/>
              </a:rPr>
              <a:t>Conditional compensation/monetary </a:t>
            </a:r>
            <a:r>
              <a:rPr lang="x-none" sz="1600" smtClean="0">
                <a:solidFill>
                  <a:srgbClr val="000000"/>
                </a:solidFill>
                <a:latin typeface="Georgia" pitchFamily="18" charset="0"/>
              </a:rPr>
              <a:t>incentives</a:t>
            </a:r>
            <a:endParaRPr lang="en-US" sz="1600" dirty="0" smtClean="0">
              <a:solidFill>
                <a:srgbClr val="000000"/>
              </a:solidFill>
              <a:latin typeface="Georgia" pitchFamily="18" charset="0"/>
            </a:endParaRPr>
          </a:p>
          <a:p>
            <a:pPr marL="596900" marR="0" lvl="1" indent="0" algn="l" rtl="0">
              <a:lnSpc>
                <a:spcPct val="100000"/>
              </a:lnSpc>
              <a:spcBef>
                <a:spcPts val="0"/>
              </a:spcBef>
              <a:spcAft>
                <a:spcPts val="0"/>
              </a:spcAft>
              <a:buClr>
                <a:schemeClr val="accent1"/>
              </a:buClr>
              <a:buSzPct val="87500"/>
              <a:buNone/>
            </a:pPr>
            <a:endParaRPr lang="x-none" sz="1600">
              <a:solidFill>
                <a:srgbClr val="000000"/>
              </a:solidFill>
              <a:latin typeface="Georgia" pitchFamily="18" charset="0"/>
            </a:endParaRPr>
          </a:p>
          <a:p>
            <a:pPr marL="457200" marR="0" lvl="0" indent="-317500" algn="l" rtl="0">
              <a:lnSpc>
                <a:spcPct val="100000"/>
              </a:lnSpc>
              <a:spcBef>
                <a:spcPts val="0"/>
              </a:spcBef>
              <a:spcAft>
                <a:spcPts val="0"/>
              </a:spcAft>
              <a:buClr>
                <a:schemeClr val="accent1"/>
              </a:buClr>
              <a:buSzPct val="77777"/>
              <a:buFont typeface="Arial"/>
              <a:buAutoNum type="arabicPeriod"/>
            </a:pPr>
            <a:r>
              <a:rPr lang="x-none" sz="1800" b="1">
                <a:solidFill>
                  <a:srgbClr val="000000"/>
                </a:solidFill>
                <a:latin typeface="Georgia" pitchFamily="18" charset="0"/>
              </a:rPr>
              <a:t>Drivers of the whole PES scheme (buyers/sellers)</a:t>
            </a:r>
          </a:p>
          <a:p>
            <a:pPr marL="914400" marR="0" lvl="1" indent="-317500" algn="l" rtl="0">
              <a:lnSpc>
                <a:spcPct val="100000"/>
              </a:lnSpc>
              <a:spcBef>
                <a:spcPts val="0"/>
              </a:spcBef>
              <a:spcAft>
                <a:spcPts val="0"/>
              </a:spcAft>
              <a:buClr>
                <a:schemeClr val="accent1"/>
              </a:buClr>
              <a:buSzPct val="87500"/>
              <a:buFont typeface="Arial"/>
              <a:buAutoNum type="alphaLcPeriod"/>
            </a:pPr>
            <a:r>
              <a:rPr lang="x-none" sz="1600">
                <a:solidFill>
                  <a:srgbClr val="000000"/>
                </a:solidFill>
                <a:latin typeface="Georgia" pitchFamily="18" charset="0"/>
              </a:rPr>
              <a:t>Domestic private sector</a:t>
            </a:r>
          </a:p>
          <a:p>
            <a:pPr marL="914400" marR="0" lvl="1" indent="-317500" algn="l" rtl="0">
              <a:lnSpc>
                <a:spcPct val="100000"/>
              </a:lnSpc>
              <a:spcBef>
                <a:spcPts val="0"/>
              </a:spcBef>
              <a:spcAft>
                <a:spcPts val="0"/>
              </a:spcAft>
              <a:buClr>
                <a:schemeClr val="accent1"/>
              </a:buClr>
              <a:buSzPct val="87500"/>
              <a:buFont typeface="Arial"/>
              <a:buAutoNum type="alphaLcPeriod"/>
            </a:pPr>
            <a:r>
              <a:rPr lang="x-none" sz="1600">
                <a:solidFill>
                  <a:srgbClr val="000000"/>
                </a:solidFill>
                <a:latin typeface="Georgia" pitchFamily="18" charset="0"/>
              </a:rPr>
              <a:t>International private/public institutions</a:t>
            </a:r>
          </a:p>
          <a:p>
            <a:pPr marL="914400" marR="0" lvl="1" indent="-317500" algn="l" rtl="0">
              <a:lnSpc>
                <a:spcPct val="100000"/>
              </a:lnSpc>
              <a:spcBef>
                <a:spcPts val="0"/>
              </a:spcBef>
              <a:spcAft>
                <a:spcPts val="0"/>
              </a:spcAft>
              <a:buClr>
                <a:schemeClr val="accent1"/>
              </a:buClr>
              <a:buSzPct val="87500"/>
              <a:buFont typeface="Arial"/>
              <a:buAutoNum type="alphaLcPeriod"/>
            </a:pPr>
            <a:r>
              <a:rPr lang="x-none" sz="1600">
                <a:solidFill>
                  <a:srgbClr val="000000"/>
                </a:solidFill>
                <a:latin typeface="Georgia" pitchFamily="18" charset="0"/>
              </a:rPr>
              <a:t>Government agencies</a:t>
            </a:r>
          </a:p>
          <a:p>
            <a:pPr marL="914400" marR="0" lvl="1" indent="-317500" algn="l" rtl="0">
              <a:lnSpc>
                <a:spcPct val="100000"/>
              </a:lnSpc>
              <a:spcBef>
                <a:spcPts val="0"/>
              </a:spcBef>
              <a:spcAft>
                <a:spcPts val="0"/>
              </a:spcAft>
              <a:buClr>
                <a:schemeClr val="accent1"/>
              </a:buClr>
              <a:buSzPct val="87500"/>
              <a:buFont typeface="Arial"/>
              <a:buAutoNum type="alphaLcPeriod"/>
            </a:pPr>
            <a:r>
              <a:rPr lang="x-none" sz="1600">
                <a:solidFill>
                  <a:srgbClr val="000000"/>
                </a:solidFill>
                <a:latin typeface="Georgia" pitchFamily="18" charset="0"/>
              </a:rPr>
              <a:t>households, farmers, cooperatives</a:t>
            </a:r>
          </a:p>
          <a:p>
            <a:endParaRPr lang="x-none" sz="1600">
              <a:solidFill>
                <a:srgbClr val="000000"/>
              </a:solidFill>
            </a:endParaRPr>
          </a:p>
          <a:p>
            <a:endParaRPr lang="x-none" sz="1600">
              <a:solidFill>
                <a:srgbClr val="000000"/>
              </a:solidFill>
            </a:endParaRPr>
          </a:p>
        </p:txBody>
      </p:sp>
      <p:pic>
        <p:nvPicPr>
          <p:cNvPr id="9222" name="Picture 6" descr="http://sites.naturalsciences.org/education/treks/SpringMtns06/images/Mountain%20stream.jpg"/>
          <p:cNvPicPr>
            <a:picLocks noChangeAspect="1" noChangeArrowheads="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5238" t="18876" r="18019"/>
          <a:stretch/>
        </p:blipFill>
        <p:spPr bwMode="auto">
          <a:xfrm>
            <a:off x="5562600" y="1752601"/>
            <a:ext cx="2591266" cy="2362200"/>
          </a:xfrm>
          <a:prstGeom prst="rect">
            <a:avLst/>
          </a:prstGeom>
          <a:noFill/>
          <a:ln>
            <a:solidFill>
              <a:schemeClr val="tx1"/>
            </a:solid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7221879"/>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Shape 452"/>
        <p:cNvGrpSpPr/>
        <p:nvPr/>
      </p:nvGrpSpPr>
      <p:grpSpPr>
        <a:xfrm>
          <a:off x="0" y="0"/>
          <a:ext cx="0" cy="0"/>
          <a:chOff x="0" y="0"/>
          <a:chExt cx="0" cy="0"/>
        </a:xfrm>
      </p:grpSpPr>
      <p:sp>
        <p:nvSpPr>
          <p:cNvPr id="453" name="Shape 453"/>
          <p:cNvSpPr txBox="1"/>
          <p:nvPr/>
        </p:nvSpPr>
        <p:spPr>
          <a:xfrm>
            <a:off x="439392" y="-53255"/>
            <a:ext cx="8100603" cy="461624"/>
          </a:xfrm>
          <a:prstGeom prst="rect">
            <a:avLst/>
          </a:prstGeom>
          <a:noFill/>
          <a:ln>
            <a:noFill/>
          </a:ln>
        </p:spPr>
        <p:txBody>
          <a:bodyPr wrap="square" lIns="91425" tIns="45700" rIns="91425" bIns="45700" anchor="t" anchorCtr="0">
            <a:spAutoFit/>
          </a:bodyPr>
          <a:lstStyle/>
          <a:p>
            <a:pPr marL="0" marR="0" lvl="0" indent="0" algn="ctr" rtl="0">
              <a:buSzPct val="25000"/>
              <a:buNone/>
            </a:pPr>
            <a:r>
              <a:rPr lang="x-none" sz="2400" b="1" i="0" u="none" strike="noStrike" cap="none" baseline="0" dirty="0">
                <a:solidFill>
                  <a:srgbClr val="000000"/>
                </a:solidFill>
                <a:latin typeface="Georgia"/>
                <a:ea typeface="Georgia"/>
                <a:cs typeface="Georgia"/>
                <a:sym typeface="Georgia"/>
              </a:rPr>
              <a:t>Examples of PES market segments</a:t>
            </a:r>
          </a:p>
        </p:txBody>
      </p:sp>
      <p:graphicFrame>
        <p:nvGraphicFramePr>
          <p:cNvPr id="454" name="Shape 454"/>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0539910"/>
              </p:ext>
            </p:extLst>
          </p:nvPr>
        </p:nvGraphicFramePr>
        <p:xfrm>
          <a:off x="145980" y="410981"/>
          <a:ext cx="8919551" cy="6254701"/>
        </p:xfrm>
        <a:graphic>
          <a:graphicData uri="http://schemas.openxmlformats.org/drawingml/2006/table">
            <a:tbl>
              <a:tblPr>
                <a:noFill/>
              </a:tblPr>
              <a:tblGrid>
                <a:gridCol w="1197058"/>
                <a:gridCol w="1192403"/>
                <a:gridCol w="1543834"/>
                <a:gridCol w="1704952"/>
                <a:gridCol w="1486577"/>
                <a:gridCol w="1794727"/>
              </a:tblGrid>
              <a:tr h="406471">
                <a:tc rowSpan="2">
                  <a:txBody>
                    <a:bodyPr/>
                    <a:lstStyle/>
                    <a:p>
                      <a:pPr marL="0" marR="0" lvl="0" indent="0" algn="l" rtl="0">
                        <a:lnSpc>
                          <a:spcPct val="100000"/>
                        </a:lnSpc>
                        <a:spcBef>
                          <a:spcPts val="0"/>
                        </a:spcBef>
                        <a:spcAft>
                          <a:spcPts val="0"/>
                        </a:spcAft>
                        <a:buClr>
                          <a:schemeClr val="dk1"/>
                        </a:buClr>
                        <a:buSzPct val="25000"/>
                        <a:buFont typeface="Arial"/>
                        <a:buNone/>
                      </a:pPr>
                      <a:r>
                        <a:rPr lang="x-none" sz="1400" dirty="0">
                          <a:solidFill>
                            <a:schemeClr val="tx1"/>
                          </a:solidFill>
                        </a:rPr>
                        <a:t>
</a:t>
                      </a:r>
                      <a:r>
                        <a:rPr lang="x-none" sz="1400" b="1" i="0" u="none" strike="noStrike" cap="none" baseline="0" dirty="0">
                          <a:solidFill>
                            <a:schemeClr val="tx1"/>
                          </a:solidFill>
                          <a:latin typeface="Arial"/>
                          <a:ea typeface="Arial"/>
                          <a:cs typeface="Arial"/>
                          <a:sym typeface="Arial"/>
                        </a:rPr>
                        <a:t>Ecosystem Service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DDDDDD"/>
                    </a:solidFill>
                  </a:tcPr>
                </a:tc>
                <a:tc gridSpan="5">
                  <a:txBody>
                    <a:bodyPr/>
                    <a:lstStyle/>
                    <a:p>
                      <a:pPr marL="0" marR="0" lvl="0" indent="0" algn="ctr" rtl="0">
                        <a:lnSpc>
                          <a:spcPct val="100000"/>
                        </a:lnSpc>
                        <a:spcBef>
                          <a:spcPts val="0"/>
                        </a:spcBef>
                        <a:spcAft>
                          <a:spcPts val="0"/>
                        </a:spcAft>
                        <a:buClr>
                          <a:schemeClr val="dk1"/>
                        </a:buClr>
                        <a:buSzPct val="25000"/>
                        <a:buFont typeface="Arial"/>
                        <a:buNone/>
                      </a:pPr>
                      <a:r>
                        <a:rPr lang="x-none" sz="1400" b="1" i="0" u="none" strike="noStrike" cap="none" baseline="0" dirty="0">
                          <a:solidFill>
                            <a:schemeClr val="tx1"/>
                          </a:solidFill>
                          <a:latin typeface="Arial"/>
                          <a:ea typeface="Arial"/>
                          <a:cs typeface="Arial"/>
                          <a:sym typeface="Arial"/>
                        </a:rPr>
                        <a:t>--------------------------------------------------------Buyer--------------------------------------------------------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DDDD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445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1" i="0" u="none" strike="noStrike" cap="none" baseline="0">
                          <a:solidFill>
                            <a:schemeClr val="tx1"/>
                          </a:solidFill>
                          <a:latin typeface="Arial"/>
                          <a:ea typeface="Arial"/>
                          <a:cs typeface="Arial"/>
                          <a:sym typeface="Arial"/>
                        </a:rPr>
                        <a:t>Public sector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DDDDDD"/>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1" i="0" u="none" strike="noStrike" cap="none" baseline="0">
                          <a:solidFill>
                            <a:schemeClr val="tx1"/>
                          </a:solidFill>
                          <a:latin typeface="Arial"/>
                          <a:ea typeface="Arial"/>
                          <a:cs typeface="Arial"/>
                          <a:sym typeface="Arial"/>
                        </a:rPr>
                        <a:t>Private, under regulatory requirement</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DDDDDD"/>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1" i="0" u="none" strike="noStrike" cap="none" baseline="0">
                          <a:solidFill>
                            <a:schemeClr val="tx1"/>
                          </a:solidFill>
                          <a:latin typeface="Arial"/>
                          <a:ea typeface="Arial"/>
                          <a:cs typeface="Arial"/>
                          <a:sym typeface="Arial"/>
                        </a:rPr>
                        <a:t>Private, voluntary (business case)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DDDDDD"/>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1" i="0" u="none" strike="noStrike" cap="none" baseline="0">
                          <a:solidFill>
                            <a:schemeClr val="tx1"/>
                          </a:solidFill>
                          <a:latin typeface="Arial"/>
                          <a:ea typeface="Arial"/>
                          <a:cs typeface="Arial"/>
                          <a:sym typeface="Arial"/>
                        </a:rPr>
                        <a:t>Philanthropic (non-use values)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DDDDDD"/>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1" i="0" u="none" strike="noStrike" cap="none" baseline="0" dirty="0">
                          <a:solidFill>
                            <a:schemeClr val="tx1"/>
                          </a:solidFill>
                          <a:latin typeface="Arial"/>
                          <a:ea typeface="Arial"/>
                          <a:cs typeface="Arial"/>
                          <a:sym typeface="Arial"/>
                        </a:rPr>
                        <a:t>Consumers of eco-certified products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DDDDDD"/>
                    </a:solidFill>
                  </a:tcPr>
                </a:tc>
              </a:tr>
              <a:tr h="741206">
                <a:tc>
                  <a:txBody>
                    <a:bodyPr/>
                    <a:lstStyle/>
                    <a:p>
                      <a:pPr marL="0" marR="0" lvl="0" indent="0" algn="l" rtl="0">
                        <a:lnSpc>
                          <a:spcPct val="100000"/>
                        </a:lnSpc>
                        <a:spcBef>
                          <a:spcPts val="0"/>
                        </a:spcBef>
                        <a:spcAft>
                          <a:spcPts val="0"/>
                        </a:spcAft>
                        <a:buClr>
                          <a:schemeClr val="dk1"/>
                        </a:buClr>
                        <a:buSzPct val="25000"/>
                        <a:buFont typeface="Arial"/>
                        <a:buNone/>
                      </a:pPr>
                      <a:r>
                        <a:rPr lang="x-none" sz="1400" b="1" i="0" u="none" strike="noStrike" cap="none" baseline="0">
                          <a:solidFill>
                            <a:schemeClr val="tx1"/>
                          </a:solidFill>
                          <a:latin typeface="Arial"/>
                          <a:ea typeface="Arial"/>
                          <a:cs typeface="Arial"/>
                          <a:sym typeface="Arial"/>
                        </a:rPr>
                        <a:t>Carbon sequest-ration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DDDDDD"/>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dirty="0">
                          <a:solidFill>
                            <a:schemeClr val="tx1"/>
                          </a:solidFill>
                          <a:latin typeface="Arial"/>
                          <a:ea typeface="Arial"/>
                          <a:cs typeface="Arial"/>
                          <a:sym typeface="Arial"/>
                        </a:rPr>
                        <a:t>World Bank BioCarbon Fund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Kyoto protocol, CDM</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Carbon offset projects by US corporations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Offsets of personal C emissions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0000"/>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741206">
                <a:tc>
                  <a:txBody>
                    <a:bodyPr/>
                    <a:lstStyle/>
                    <a:p>
                      <a:pPr marL="0" marR="0" lvl="0" indent="0" algn="l" rtl="0">
                        <a:lnSpc>
                          <a:spcPct val="100000"/>
                        </a:lnSpc>
                        <a:spcBef>
                          <a:spcPts val="0"/>
                        </a:spcBef>
                        <a:spcAft>
                          <a:spcPts val="0"/>
                        </a:spcAft>
                        <a:buClr>
                          <a:schemeClr val="dk1"/>
                        </a:buClr>
                        <a:buSzPct val="25000"/>
                        <a:buFont typeface="Arial"/>
                        <a:buNone/>
                      </a:pPr>
                      <a:r>
                        <a:rPr lang="x-none" sz="1400" b="1" i="0" u="none" strike="noStrike" cap="none" baseline="0">
                          <a:solidFill>
                            <a:schemeClr val="tx1"/>
                          </a:solidFill>
                          <a:latin typeface="Arial"/>
                          <a:ea typeface="Arial"/>
                          <a:cs typeface="Arial"/>
                          <a:sym typeface="Arial"/>
                        </a:rPr>
                        <a:t>Water Quantity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DDDDDD"/>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Water payments in South Africa</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Salinity trading in Australia</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Irrigators pay upstream land owners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dirty="0">
                          <a:solidFill>
                            <a:schemeClr val="tx1"/>
                          </a:solidFill>
                          <a:latin typeface="Arial"/>
                          <a:ea typeface="Arial"/>
                          <a:cs typeface="Arial"/>
                          <a:sym typeface="Arial"/>
                        </a:rPr>
                        <a:t>--</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741206">
                <a:tc>
                  <a:txBody>
                    <a:bodyPr/>
                    <a:lstStyle/>
                    <a:p>
                      <a:pPr marL="0" marR="0" lvl="0" indent="0" algn="l" rtl="0">
                        <a:lnSpc>
                          <a:spcPct val="100000"/>
                        </a:lnSpc>
                        <a:spcBef>
                          <a:spcPts val="0"/>
                        </a:spcBef>
                        <a:spcAft>
                          <a:spcPts val="0"/>
                        </a:spcAft>
                        <a:buClr>
                          <a:schemeClr val="dk1"/>
                        </a:buClr>
                        <a:buSzPct val="25000"/>
                        <a:buFont typeface="Arial"/>
                        <a:buNone/>
                      </a:pPr>
                      <a:r>
                        <a:rPr lang="x-none" sz="1400" b="1" i="0" u="none" strike="noStrike" cap="none" baseline="0">
                          <a:solidFill>
                            <a:schemeClr val="tx1"/>
                          </a:solidFill>
                          <a:latin typeface="Arial"/>
                          <a:ea typeface="Arial"/>
                          <a:cs typeface="Arial"/>
                          <a:sym typeface="Arial"/>
                        </a:rPr>
                        <a:t>Flood Control</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DDDDDD"/>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Sloping land program in China</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0000"/>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Wetland mitigation banking in US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0000"/>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dirty="0">
                          <a:solidFill>
                            <a:schemeClr val="tx1"/>
                          </a:solidFill>
                          <a:latin typeface="Arial"/>
                          <a:ea typeface="Arial"/>
                          <a:cs typeface="Arial"/>
                          <a:sym typeface="Arial"/>
                        </a:rPr>
                        <a:t>--</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dirty="0">
                          <a:solidFill>
                            <a:schemeClr val="tx1"/>
                          </a:solidFill>
                          <a:latin typeface="Arial"/>
                          <a:ea typeface="Arial"/>
                          <a:cs typeface="Arial"/>
                          <a:sym typeface="Arial"/>
                        </a:rPr>
                        <a:t>--</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908572">
                <a:tc>
                  <a:txBody>
                    <a:bodyPr/>
                    <a:lstStyle/>
                    <a:p>
                      <a:pPr marL="0" marR="0" lvl="0" indent="0" algn="l" rtl="0">
                        <a:lnSpc>
                          <a:spcPct val="100000"/>
                        </a:lnSpc>
                        <a:spcBef>
                          <a:spcPts val="0"/>
                        </a:spcBef>
                        <a:spcAft>
                          <a:spcPts val="0"/>
                        </a:spcAft>
                        <a:buClr>
                          <a:schemeClr val="dk1"/>
                        </a:buClr>
                        <a:buSzPct val="25000"/>
                        <a:buFont typeface="Arial"/>
                        <a:buNone/>
                      </a:pPr>
                      <a:r>
                        <a:rPr lang="x-none" sz="1400" b="1" i="0" u="none" strike="noStrike" cap="none" baseline="0">
                          <a:solidFill>
                            <a:schemeClr val="tx1"/>
                          </a:solidFill>
                          <a:latin typeface="Arial"/>
                          <a:ea typeface="Arial"/>
                          <a:cs typeface="Arial"/>
                          <a:sym typeface="Arial"/>
                        </a:rPr>
                        <a:t>Water Quality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DDDDDD"/>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Watershed protection in Catskills, US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Nutrient trading for farm runoff in US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Water bottling companies, dam operators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0000"/>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TNC: farmer conservation easements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Organic certified products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075939">
                <a:tc>
                  <a:txBody>
                    <a:bodyPr/>
                    <a:lstStyle/>
                    <a:p>
                      <a:pPr marL="0" marR="0" lvl="0" indent="0" algn="l" rtl="0">
                        <a:lnSpc>
                          <a:spcPct val="100000"/>
                        </a:lnSpc>
                        <a:spcBef>
                          <a:spcPts val="0"/>
                        </a:spcBef>
                        <a:spcAft>
                          <a:spcPts val="0"/>
                        </a:spcAft>
                        <a:buClr>
                          <a:schemeClr val="dk1"/>
                        </a:buClr>
                        <a:buSzPct val="25000"/>
                        <a:buFont typeface="Arial"/>
                        <a:buNone/>
                      </a:pPr>
                      <a:r>
                        <a:rPr lang="x-none" sz="1400" b="1" i="0" u="none" strike="noStrike" cap="none" baseline="0">
                          <a:solidFill>
                            <a:schemeClr val="tx1"/>
                          </a:solidFill>
                          <a:latin typeface="Arial"/>
                          <a:ea typeface="Arial"/>
                          <a:cs typeface="Arial"/>
                          <a:sym typeface="Arial"/>
                        </a:rPr>
                        <a:t>Biodiversity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DDDDDD"/>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000" b="0" i="0" u="none" strike="noStrike" cap="none" baseline="0">
                          <a:solidFill>
                            <a:schemeClr val="tx1"/>
                          </a:solidFill>
                          <a:latin typeface="Arial"/>
                          <a:ea typeface="Arial"/>
                          <a:cs typeface="Arial"/>
                          <a:sym typeface="Arial"/>
                        </a:rPr>
                        <a:t>Europe </a:t>
                      </a:r>
                      <a:r>
                        <a:rPr lang="x-none" sz="1400" b="0" i="0" u="none" strike="noStrike" cap="none" baseline="0">
                          <a:solidFill>
                            <a:schemeClr val="tx1"/>
                          </a:solidFill>
                          <a:latin typeface="Arial"/>
                          <a:ea typeface="Arial"/>
                          <a:cs typeface="Arial"/>
                          <a:sym typeface="Arial"/>
                        </a:rPr>
                        <a:t>agri-environment schemes for biodiversity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0000"/>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Habitat banking for endangered species in US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Farmers protect land to maintain pollination services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dirty="0">
                          <a:solidFill>
                            <a:schemeClr val="tx1"/>
                          </a:solidFill>
                          <a:latin typeface="Arial"/>
                          <a:ea typeface="Arial"/>
                          <a:cs typeface="Arial"/>
                          <a:sym typeface="Arial"/>
                        </a:rPr>
                        <a:t>Conservation concessions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Bird-friendly coffee; Rainforest Alliance products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0000"/>
                    </a:solidFill>
                  </a:tcPr>
                </a:tc>
              </a:tr>
              <a:tr h="908572">
                <a:tc>
                  <a:txBody>
                    <a:bodyPr/>
                    <a:lstStyle/>
                    <a:p>
                      <a:pPr marL="0" marR="0" lvl="0" indent="0" algn="l" rtl="0">
                        <a:lnSpc>
                          <a:spcPct val="100000"/>
                        </a:lnSpc>
                        <a:spcBef>
                          <a:spcPts val="0"/>
                        </a:spcBef>
                        <a:spcAft>
                          <a:spcPts val="0"/>
                        </a:spcAft>
                        <a:buClr>
                          <a:schemeClr val="dk1"/>
                        </a:buClr>
                        <a:buSzPct val="25000"/>
                        <a:buFont typeface="Arial"/>
                        <a:buNone/>
                      </a:pPr>
                      <a:r>
                        <a:rPr lang="x-none" sz="1400" b="1" i="0" u="none" strike="noStrike" cap="none" baseline="0">
                          <a:solidFill>
                            <a:schemeClr val="tx1"/>
                          </a:solidFill>
                          <a:latin typeface="Arial"/>
                          <a:ea typeface="Arial"/>
                          <a:cs typeface="Arial"/>
                          <a:sym typeface="Arial"/>
                        </a:rPr>
                        <a:t>Landscape beauty &amp; recreation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DDDDDD"/>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Europe agri-environment schemes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a:solidFill>
                            <a:schemeClr val="tx1"/>
                          </a:solidFill>
                          <a:latin typeface="Arial"/>
                          <a:ea typeface="Arial"/>
                          <a:cs typeface="Arial"/>
                          <a:sym typeface="Arial"/>
                        </a:rPr>
                        <a:t>Ecotourism</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dirty="0" smtClean="0">
                          <a:solidFill>
                            <a:schemeClr val="tx1"/>
                          </a:solidFill>
                          <a:latin typeface="Arial"/>
                          <a:ea typeface="Arial"/>
                          <a:cs typeface="Arial"/>
                          <a:sym typeface="Arial"/>
                        </a:rPr>
                        <a:t>Conservation easements in US</a:t>
                      </a:r>
                      <a:endParaRPr lang="x-none" sz="1400" b="0" i="0" u="none" strike="noStrike" cap="none" baseline="0" dirty="0">
                        <a:solidFill>
                          <a:schemeClr val="tx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x-none" sz="1400" b="0" i="0" u="none" strike="noStrike" cap="none" baseline="0" dirty="0">
                          <a:solidFill>
                            <a:schemeClr val="tx1"/>
                          </a:solidFill>
                          <a:latin typeface="Arial"/>
                          <a:ea typeface="Arial"/>
                          <a:cs typeface="Arial"/>
                          <a:sym typeface="Arial"/>
                        </a:rPr>
                        <a:t>--</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455" name="Shape 455"/>
          <p:cNvSpPr txBox="1"/>
          <p:nvPr/>
        </p:nvSpPr>
        <p:spPr>
          <a:xfrm>
            <a:off x="7376554" y="6488700"/>
            <a:ext cx="1966499" cy="369299"/>
          </a:xfrm>
          <a:prstGeom prst="rect">
            <a:avLst/>
          </a:prstGeom>
          <a:noFill/>
          <a:ln>
            <a:noFill/>
          </a:ln>
        </p:spPr>
        <p:txBody>
          <a:bodyPr lIns="91425" tIns="45700" rIns="91425" bIns="45700" anchor="t" anchorCtr="0">
            <a:spAutoFit/>
          </a:bodyPr>
          <a:lstStyle/>
          <a:p>
            <a:pPr marL="0" marR="0" lvl="0" indent="0" algn="l" rtl="0">
              <a:buSzPct val="25000"/>
              <a:buNone/>
            </a:pPr>
            <a:r>
              <a:rPr lang="x-none" sz="900">
                <a:solidFill>
                  <a:schemeClr val="dk1"/>
                </a:solidFill>
                <a:latin typeface="Georgia"/>
                <a:ea typeface="Georgia"/>
                <a:cs typeface="Georgia"/>
                <a:sym typeface="Georgia"/>
              </a:rPr>
              <a:t>Complied by Dr. Jeff Milder</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1383767" y="1084666"/>
            <a:ext cx="6684599" cy="462300"/>
          </a:xfrm>
          <a:prstGeom prst="rect">
            <a:avLst/>
          </a:prstGeom>
        </p:spPr>
        <p:txBody>
          <a:bodyPr lIns="91425" tIns="91425" rIns="91425" bIns="91425" anchor="b" anchorCtr="0">
            <a:spAutoFit/>
          </a:bodyPr>
          <a:lstStyle/>
          <a:p>
            <a:pPr lvl="0" rtl="0">
              <a:buNone/>
            </a:pPr>
            <a:r>
              <a:rPr lang="x-none" dirty="0"/>
              <a:t>
</a:t>
            </a:r>
          </a:p>
          <a:p>
            <a:endParaRPr lang="x-none" dirty="0"/>
          </a:p>
          <a:p>
            <a:pPr>
              <a:buNone/>
            </a:pPr>
            <a:r>
              <a:rPr lang="x-none" sz="3600" dirty="0">
                <a:latin typeface="Georgia"/>
                <a:ea typeface="Georgia"/>
                <a:cs typeface="Georgia"/>
                <a:sym typeface="Georgia"/>
              </a:rPr>
              <a:t>Four Main Approaches to PES</a:t>
            </a:r>
          </a:p>
        </p:txBody>
      </p:sp>
      <p:sp>
        <p:nvSpPr>
          <p:cNvPr id="461" name="Shape 461"/>
          <p:cNvSpPr txBox="1"/>
          <p:nvPr/>
        </p:nvSpPr>
        <p:spPr>
          <a:xfrm>
            <a:off x="1282600" y="2565200"/>
            <a:ext cx="1858499" cy="3324300"/>
          </a:xfrm>
          <a:prstGeom prst="rect">
            <a:avLst/>
          </a:prstGeom>
          <a:noFill/>
        </p:spPr>
        <p:txBody>
          <a:bodyPr lIns="91425" tIns="91425" rIns="91425" bIns="91425" anchor="t" anchorCtr="0">
            <a:spAutoFit/>
          </a:bodyPr>
          <a:lstStyle/>
          <a:p>
            <a:endParaRPr/>
          </a:p>
        </p:txBody>
      </p:sp>
      <p:sp>
        <p:nvSpPr>
          <p:cNvPr id="462" name="Shape 462"/>
          <p:cNvSpPr txBox="1"/>
          <p:nvPr/>
        </p:nvSpPr>
        <p:spPr>
          <a:xfrm>
            <a:off x="609025" y="1806000"/>
            <a:ext cx="2094299" cy="3952499"/>
          </a:xfrm>
          <a:prstGeom prst="rect">
            <a:avLst/>
          </a:prstGeom>
          <a:noFill/>
        </p:spPr>
        <p:txBody>
          <a:bodyPr lIns="91425" tIns="91425" rIns="91425" bIns="91425" anchor="t" anchorCtr="0">
            <a:spAutoFit/>
          </a:bodyPr>
          <a:lstStyle/>
          <a:p>
            <a:pPr marL="0" marR="0" lvl="0" indent="0" algn="ctr" rtl="0">
              <a:lnSpc>
                <a:spcPct val="100000"/>
              </a:lnSpc>
              <a:spcBef>
                <a:spcPts val="0"/>
              </a:spcBef>
              <a:spcAft>
                <a:spcPts val="0"/>
              </a:spcAft>
              <a:buClr>
                <a:srgbClr val="000000"/>
              </a:buClr>
              <a:buSzPct val="78571"/>
              <a:buFont typeface="Arial"/>
              <a:buNone/>
            </a:pPr>
            <a:r>
              <a:rPr lang="x-none" b="1">
                <a:latin typeface="Georgia"/>
                <a:ea typeface="Georgia"/>
                <a:cs typeface="Georgia"/>
                <a:sym typeface="Georgia"/>
              </a:rPr>
              <a:t>Social-Developers</a:t>
            </a:r>
          </a:p>
          <a:p>
            <a:endParaRPr lang="x-none" b="1">
              <a:latin typeface="Georgia"/>
              <a:ea typeface="Georgia"/>
              <a:cs typeface="Georgia"/>
              <a:sym typeface="Georgia"/>
            </a:endParaRPr>
          </a:p>
          <a:p>
            <a:pPr marL="457200" marR="0" lvl="0" indent="-298450" algn="l" rtl="0">
              <a:lnSpc>
                <a:spcPct val="100000"/>
              </a:lnSpc>
              <a:spcBef>
                <a:spcPts val="0"/>
              </a:spcBef>
              <a:spcAft>
                <a:spcPts val="0"/>
              </a:spcAft>
              <a:buClr>
                <a:srgbClr val="000000"/>
              </a:buClr>
              <a:buSzPct val="130952"/>
              <a:buFont typeface="Arial"/>
              <a:buChar char="•"/>
            </a:pPr>
            <a:r>
              <a:rPr lang="x-none">
                <a:latin typeface="Georgia"/>
                <a:ea typeface="Georgia"/>
                <a:cs typeface="Georgia"/>
                <a:sym typeface="Georgia"/>
              </a:rPr>
              <a:t>GOAL: Improve livelihood of providers (Bhutanese people)</a:t>
            </a:r>
          </a:p>
          <a:p>
            <a:endParaRPr lang="x-none">
              <a:latin typeface="Georgia"/>
              <a:ea typeface="Georgia"/>
              <a:cs typeface="Georgia"/>
              <a:sym typeface="Georgia"/>
            </a:endParaRPr>
          </a:p>
          <a:p>
            <a:pPr marL="457200" marR="0" lvl="0" indent="-298450" algn="l" rtl="0">
              <a:lnSpc>
                <a:spcPct val="100000"/>
              </a:lnSpc>
              <a:spcBef>
                <a:spcPts val="0"/>
              </a:spcBef>
              <a:spcAft>
                <a:spcPts val="0"/>
              </a:spcAft>
              <a:buClr>
                <a:srgbClr val="000000"/>
              </a:buClr>
              <a:buSzPct val="130952"/>
              <a:buFont typeface="Arial"/>
              <a:buChar char="•"/>
            </a:pPr>
            <a:r>
              <a:rPr lang="x-none">
                <a:latin typeface="Georgia"/>
                <a:ea typeface="Georgia"/>
                <a:cs typeface="Georgia"/>
                <a:sym typeface="Georgia"/>
              </a:rPr>
              <a:t>FOCUS: property rights, social capital, and income needs</a:t>
            </a:r>
          </a:p>
        </p:txBody>
      </p:sp>
      <p:sp>
        <p:nvSpPr>
          <p:cNvPr id="463" name="Shape 463"/>
          <p:cNvSpPr txBox="1"/>
          <p:nvPr/>
        </p:nvSpPr>
        <p:spPr>
          <a:xfrm>
            <a:off x="2587177" y="1806000"/>
            <a:ext cx="2299499" cy="3246000"/>
          </a:xfrm>
          <a:prstGeom prst="rect">
            <a:avLst/>
          </a:prstGeom>
          <a:noFill/>
        </p:spPr>
        <p:txBody>
          <a:bodyPr lIns="91425" tIns="91425" rIns="91425" bIns="91425" anchor="t" anchorCtr="0">
            <a:spAutoFit/>
          </a:bodyPr>
          <a:lstStyle/>
          <a:p>
            <a:pPr lvl="0" algn="ctr" rtl="0">
              <a:buNone/>
            </a:pPr>
            <a:r>
              <a:rPr lang="x-none" b="1" dirty="0">
                <a:latin typeface="Georgia"/>
                <a:ea typeface="Georgia"/>
                <a:cs typeface="Georgia"/>
                <a:sym typeface="Georgia"/>
              </a:rPr>
              <a:t>Pro-Markets Approach</a:t>
            </a:r>
          </a:p>
          <a:p>
            <a:endParaRPr lang="x-none" b="1" dirty="0">
              <a:latin typeface="Georgia"/>
              <a:ea typeface="Georgia"/>
              <a:cs typeface="Georgia"/>
              <a:sym typeface="Georgia"/>
            </a:endParaRPr>
          </a:p>
          <a:p>
            <a:pPr marL="457200" lvl="0" indent="-317500" rtl="0">
              <a:buClr>
                <a:srgbClr val="000000"/>
              </a:buClr>
              <a:buSzPct val="166666"/>
              <a:buFont typeface="Arial"/>
              <a:buChar char="•"/>
            </a:pPr>
            <a:r>
              <a:rPr lang="x-none" dirty="0">
                <a:latin typeface="Georgia"/>
                <a:ea typeface="Georgia"/>
                <a:cs typeface="Georgia"/>
                <a:sym typeface="Georgia"/>
              </a:rPr>
              <a:t>GOAL: Tap markets' efficiency gains and economic development</a:t>
            </a:r>
          </a:p>
          <a:p>
            <a:endParaRPr lang="x-none" dirty="0">
              <a:latin typeface="Georgia"/>
              <a:ea typeface="Georgia"/>
              <a:cs typeface="Georgia"/>
              <a:sym typeface="Georgia"/>
            </a:endParaRPr>
          </a:p>
          <a:p>
            <a:pPr marL="457200" lvl="0" indent="-317500">
              <a:buClr>
                <a:srgbClr val="000000"/>
              </a:buClr>
              <a:buSzPct val="166666"/>
              <a:buFont typeface="Arial"/>
              <a:buChar char="•"/>
            </a:pPr>
            <a:r>
              <a:rPr lang="x-none" dirty="0">
                <a:latin typeface="Georgia"/>
                <a:ea typeface="Georgia"/>
                <a:cs typeface="Georgia"/>
                <a:sym typeface="Georgia"/>
              </a:rPr>
              <a:t>FOCUS:  Valuation of ecosystem services and market pricing</a:t>
            </a:r>
          </a:p>
        </p:txBody>
      </p:sp>
      <p:sp>
        <p:nvSpPr>
          <p:cNvPr id="464" name="Shape 464"/>
          <p:cNvSpPr txBox="1"/>
          <p:nvPr/>
        </p:nvSpPr>
        <p:spPr>
          <a:xfrm>
            <a:off x="2554231" y="6444806"/>
            <a:ext cx="3847800" cy="340199"/>
          </a:xfrm>
          <a:prstGeom prst="rect">
            <a:avLst/>
          </a:prstGeom>
          <a:noFill/>
        </p:spPr>
        <p:txBody>
          <a:bodyPr lIns="91425" tIns="91425" rIns="91425" bIns="91425" anchor="t" anchorCtr="0">
            <a:spAutoFit/>
          </a:bodyPr>
          <a:lstStyle/>
          <a:p>
            <a:pPr algn="ctr">
              <a:buNone/>
            </a:pPr>
            <a:r>
              <a:rPr lang="x-none" dirty="0">
                <a:latin typeface="Georgia"/>
                <a:ea typeface="Georgia"/>
                <a:cs typeface="Georgia"/>
                <a:sym typeface="Georgia"/>
              </a:rPr>
              <a:t>World Wildlife Fund (WWF)</a:t>
            </a:r>
          </a:p>
        </p:txBody>
      </p:sp>
      <p:sp>
        <p:nvSpPr>
          <p:cNvPr id="465" name="Shape 465"/>
          <p:cNvSpPr txBox="1"/>
          <p:nvPr/>
        </p:nvSpPr>
        <p:spPr>
          <a:xfrm>
            <a:off x="4680797" y="1830254"/>
            <a:ext cx="1806300" cy="3062700"/>
          </a:xfrm>
          <a:prstGeom prst="rect">
            <a:avLst/>
          </a:prstGeom>
          <a:noFill/>
        </p:spPr>
        <p:txBody>
          <a:bodyPr lIns="91425" tIns="91425" rIns="91425" bIns="91425" anchor="t" anchorCtr="0">
            <a:spAutoFit/>
          </a:bodyPr>
          <a:lstStyle/>
          <a:p>
            <a:pPr lvl="0" algn="ctr" rtl="0">
              <a:buNone/>
            </a:pPr>
            <a:r>
              <a:rPr lang="x-none" b="1" dirty="0">
                <a:latin typeface="Georgia"/>
                <a:ea typeface="Georgia"/>
                <a:cs typeface="Georgia"/>
                <a:sym typeface="Georgia"/>
              </a:rPr>
              <a:t>Conservation Approach:</a:t>
            </a:r>
          </a:p>
          <a:p>
            <a:endParaRPr lang="x-none" b="1" dirty="0">
              <a:latin typeface="Georgia"/>
              <a:ea typeface="Georgia"/>
              <a:cs typeface="Georgia"/>
              <a:sym typeface="Georgia"/>
            </a:endParaRPr>
          </a:p>
          <a:p>
            <a:pPr marL="457200" lvl="0" indent="-317500" rtl="0">
              <a:buClr>
                <a:srgbClr val="000000"/>
              </a:buClr>
              <a:buSzPct val="166666"/>
              <a:buFont typeface="Arial"/>
              <a:buChar char="•"/>
            </a:pPr>
            <a:r>
              <a:rPr lang="x-none" dirty="0">
                <a:latin typeface="Georgia"/>
                <a:ea typeface="Georgia"/>
                <a:cs typeface="Georgia"/>
                <a:sym typeface="Georgia"/>
              </a:rPr>
              <a:t>GOAL: Sustainable funding for conservation</a:t>
            </a:r>
          </a:p>
          <a:p>
            <a:endParaRPr lang="x-none" dirty="0">
              <a:latin typeface="Georgia"/>
              <a:ea typeface="Georgia"/>
              <a:cs typeface="Georgia"/>
              <a:sym typeface="Georgia"/>
            </a:endParaRPr>
          </a:p>
          <a:p>
            <a:pPr marL="457200" lvl="0" indent="-317500">
              <a:buClr>
                <a:srgbClr val="000000"/>
              </a:buClr>
              <a:buSzPct val="166666"/>
              <a:buFont typeface="Arial"/>
              <a:buChar char="•"/>
            </a:pPr>
            <a:r>
              <a:rPr lang="x-none" dirty="0">
                <a:latin typeface="Georgia"/>
                <a:ea typeface="Georgia"/>
                <a:cs typeface="Georgia"/>
                <a:sym typeface="Georgia"/>
              </a:rPr>
              <a:t>FOCUS: conservation gaims and ecosystem ethics</a:t>
            </a:r>
          </a:p>
        </p:txBody>
      </p:sp>
      <p:sp>
        <p:nvSpPr>
          <p:cNvPr id="466" name="Shape 466"/>
          <p:cNvSpPr txBox="1"/>
          <p:nvPr/>
        </p:nvSpPr>
        <p:spPr>
          <a:xfrm>
            <a:off x="6358237" y="1766734"/>
            <a:ext cx="2386135" cy="4616619"/>
          </a:xfrm>
          <a:prstGeom prst="rect">
            <a:avLst/>
          </a:prstGeom>
          <a:noFill/>
        </p:spPr>
        <p:txBody>
          <a:bodyPr wrap="square" lIns="91425" tIns="91425" rIns="91425" bIns="91425" anchor="t" anchorCtr="0">
            <a:spAutoFit/>
          </a:bodyPr>
          <a:lstStyle/>
          <a:p>
            <a:pPr lvl="0" algn="ctr" rtl="0">
              <a:buNone/>
            </a:pPr>
            <a:r>
              <a:rPr lang="x-none" b="1" dirty="0">
                <a:latin typeface="Georgia"/>
                <a:ea typeface="Georgia"/>
                <a:cs typeface="Georgia"/>
                <a:sym typeface="Georgia"/>
              </a:rPr>
              <a:t>Governmental Approach:</a:t>
            </a:r>
          </a:p>
          <a:p>
            <a:endParaRPr lang="x-none" b="1" dirty="0">
              <a:latin typeface="Georgia"/>
              <a:ea typeface="Georgia"/>
              <a:cs typeface="Georgia"/>
              <a:sym typeface="Georgia"/>
            </a:endParaRPr>
          </a:p>
          <a:p>
            <a:pPr marL="457200" lvl="0" indent="-317500" rtl="0">
              <a:buClr>
                <a:srgbClr val="000000"/>
              </a:buClr>
              <a:buSzPct val="166666"/>
              <a:buFont typeface="Arial"/>
              <a:buChar char="•"/>
            </a:pPr>
            <a:r>
              <a:rPr lang="x-none" dirty="0">
                <a:latin typeface="Georgia"/>
                <a:ea typeface="Georgia"/>
                <a:cs typeface="Georgia"/>
                <a:sym typeface="Georgia"/>
              </a:rPr>
              <a:t>GOAL: The motivation is mixed between social, pro-markets, and conservation</a:t>
            </a:r>
          </a:p>
          <a:p>
            <a:endParaRPr lang="x-none" dirty="0">
              <a:latin typeface="Georgia"/>
              <a:ea typeface="Georgia"/>
              <a:cs typeface="Georgia"/>
              <a:sym typeface="Georgia"/>
            </a:endParaRPr>
          </a:p>
          <a:p>
            <a:pPr marL="457200" lvl="0" indent="-317500">
              <a:buClr>
                <a:srgbClr val="000000"/>
              </a:buClr>
              <a:buSzPct val="166666"/>
              <a:buFont typeface="Arial"/>
              <a:buChar char="•"/>
            </a:pPr>
            <a:r>
              <a:rPr lang="x-none" dirty="0">
                <a:latin typeface="Georgia"/>
                <a:ea typeface="Georgia"/>
                <a:cs typeface="Georgia"/>
                <a:sym typeface="Georgia"/>
              </a:rPr>
              <a:t>FOCUS: Ecosystem services but also redistribution and pay-back to constituencies</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1059600" y="189618"/>
            <a:ext cx="7024799" cy="1143000"/>
          </a:xfrm>
          <a:prstGeom prst="rect">
            <a:avLst/>
          </a:prstGeom>
        </p:spPr>
        <p:txBody>
          <a:bodyPr lIns="91425" tIns="91425" rIns="91425" bIns="91425" anchor="b" anchorCtr="0">
            <a:spAutoFit/>
          </a:bodyPr>
          <a:lstStyle/>
          <a:p>
            <a:pPr algn="ctr">
              <a:buNone/>
            </a:pPr>
            <a:r>
              <a:rPr lang="x-none" dirty="0">
                <a:latin typeface="Georgia"/>
                <a:ea typeface="Georgia"/>
                <a:cs typeface="Georgia"/>
                <a:sym typeface="Georgia"/>
              </a:rPr>
              <a:t>Examples of PES in Action:</a:t>
            </a:r>
          </a:p>
        </p:txBody>
      </p:sp>
      <p:graphicFrame>
        <p:nvGraphicFramePr>
          <p:cNvPr id="473" name="Shape 473"/>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1726998"/>
              </p:ext>
            </p:extLst>
          </p:nvPr>
        </p:nvGraphicFramePr>
        <p:xfrm>
          <a:off x="481748" y="1245026"/>
          <a:ext cx="8248028" cy="5280841"/>
        </p:xfrm>
        <a:graphic>
          <a:graphicData uri="http://schemas.openxmlformats.org/drawingml/2006/table">
            <a:tbl>
              <a:tblPr>
                <a:noFill/>
              </a:tblPr>
              <a:tblGrid>
                <a:gridCol w="1286833"/>
                <a:gridCol w="1069765"/>
                <a:gridCol w="1178286"/>
                <a:gridCol w="1178286"/>
                <a:gridCol w="1178286"/>
                <a:gridCol w="1178286"/>
                <a:gridCol w="1178286"/>
              </a:tblGrid>
              <a:tr h="556489">
                <a:tc>
                  <a:txBody>
                    <a:bodyPr/>
                    <a:lstStyle/>
                    <a:p>
                      <a:endParaRPr sz="1150" dirty="0"/>
                    </a:p>
                  </a:txBody>
                  <a:tcPr marL="91425" marR="91425" marT="91425" marB="91425"/>
                </a:tc>
                <a:tc>
                  <a:txBody>
                    <a:bodyPr/>
                    <a:lstStyle/>
                    <a:p>
                      <a:pPr algn="ctr">
                        <a:buNone/>
                      </a:pPr>
                      <a:r>
                        <a:rPr lang="x-none" sz="1150" b="1">
                          <a:latin typeface="Georgia"/>
                          <a:ea typeface="Georgia"/>
                          <a:cs typeface="Georgia"/>
                          <a:sym typeface="Georgia"/>
                        </a:rPr>
                        <a:t>Service</a:t>
                      </a:r>
                    </a:p>
                  </a:txBody>
                  <a:tcPr marL="91425" marR="91425" marT="91425" marB="91425"/>
                </a:tc>
                <a:tc>
                  <a:txBody>
                    <a:bodyPr/>
                    <a:lstStyle/>
                    <a:p>
                      <a:pPr algn="ctr">
                        <a:buNone/>
                      </a:pPr>
                      <a:r>
                        <a:rPr lang="x-none" sz="1150" b="1">
                          <a:latin typeface="Georgia"/>
                          <a:ea typeface="Georgia"/>
                          <a:cs typeface="Georgia"/>
                          <a:sym typeface="Georgia"/>
                        </a:rPr>
                        <a:t>Supplier</a:t>
                      </a:r>
                    </a:p>
                  </a:txBody>
                  <a:tcPr marL="91425" marR="91425" marT="91425" marB="91425"/>
                </a:tc>
                <a:tc>
                  <a:txBody>
                    <a:bodyPr/>
                    <a:lstStyle/>
                    <a:p>
                      <a:pPr algn="ctr">
                        <a:buNone/>
                      </a:pPr>
                      <a:r>
                        <a:rPr lang="x-none" sz="1150" b="1">
                          <a:latin typeface="Georgia"/>
                          <a:ea typeface="Georgia"/>
                          <a:cs typeface="Georgia"/>
                          <a:sym typeface="Georgia"/>
                        </a:rPr>
                        <a:t>Buyer</a:t>
                      </a:r>
                    </a:p>
                  </a:txBody>
                  <a:tcPr marL="91425" marR="91425" marT="91425" marB="91425"/>
                </a:tc>
                <a:tc>
                  <a:txBody>
                    <a:bodyPr/>
                    <a:lstStyle/>
                    <a:p>
                      <a:pPr algn="ctr">
                        <a:buNone/>
                      </a:pPr>
                      <a:r>
                        <a:rPr lang="x-none" sz="1150" b="1">
                          <a:latin typeface="Georgia"/>
                          <a:ea typeface="Georgia"/>
                          <a:cs typeface="Georgia"/>
                          <a:sym typeface="Georgia"/>
                        </a:rPr>
                        <a:t>Instruments</a:t>
                      </a:r>
                    </a:p>
                  </a:txBody>
                  <a:tcPr marL="91425" marR="91425" marT="91425" marB="91425"/>
                </a:tc>
                <a:tc>
                  <a:txBody>
                    <a:bodyPr/>
                    <a:lstStyle/>
                    <a:p>
                      <a:pPr algn="ctr">
                        <a:buNone/>
                      </a:pPr>
                      <a:r>
                        <a:rPr lang="x-none" sz="1150" b="1">
                          <a:latin typeface="Georgia"/>
                          <a:ea typeface="Georgia"/>
                          <a:cs typeface="Georgia"/>
                          <a:sym typeface="Georgia"/>
                        </a:rPr>
                        <a:t>Intended Objective</a:t>
                      </a:r>
                    </a:p>
                  </a:txBody>
                  <a:tcPr marL="91425" marR="91425" marT="91425" marB="91425"/>
                </a:tc>
                <a:tc>
                  <a:txBody>
                    <a:bodyPr/>
                    <a:lstStyle/>
                    <a:p>
                      <a:pPr algn="ctr">
                        <a:buNone/>
                      </a:pPr>
                      <a:r>
                        <a:rPr lang="x-none" sz="1150" b="1">
                          <a:latin typeface="Georgia"/>
                          <a:ea typeface="Georgia"/>
                          <a:cs typeface="Georgia"/>
                          <a:sym typeface="Georgia"/>
                        </a:rPr>
                        <a:t>Payment</a:t>
                      </a:r>
                    </a:p>
                  </a:txBody>
                  <a:tcPr marL="91425" marR="91425" marT="91425" marB="91425"/>
                </a:tc>
              </a:tr>
              <a:tr h="1916870">
                <a:tc>
                  <a:txBody>
                    <a:bodyPr/>
                    <a:lstStyle/>
                    <a:p>
                      <a:pPr marL="133350" lvl="0" indent="0" algn="ctr" rtl="0">
                        <a:spcBef>
                          <a:spcPts val="480"/>
                        </a:spcBef>
                        <a:buNone/>
                      </a:pPr>
                      <a:r>
                        <a:rPr lang="x-none" sz="1150" b="1" i="1" dirty="0">
                          <a:solidFill>
                            <a:schemeClr val="dk2"/>
                          </a:solidFill>
                          <a:latin typeface="Georgia"/>
                          <a:ea typeface="Georgia"/>
                          <a:cs typeface="Georgia"/>
                          <a:sym typeface="Georgia"/>
                        </a:rPr>
                        <a:t>Australia: Irrigators Financing of Upstream</a:t>
                      </a:r>
                    </a:p>
                    <a:p>
                      <a:pPr marL="133350" lvl="0" indent="0" algn="ctr" rtl="0">
                        <a:spcBef>
                          <a:spcPts val="480"/>
                        </a:spcBef>
                        <a:buClr>
                          <a:srgbClr val="000000"/>
                        </a:buClr>
                        <a:buSzPct val="110000"/>
                        <a:buFont typeface="Arial"/>
                        <a:buNone/>
                      </a:pPr>
                      <a:r>
                        <a:rPr lang="x-none" sz="1150" b="1" i="1" dirty="0">
                          <a:solidFill>
                            <a:schemeClr val="dk2"/>
                          </a:solidFill>
                          <a:latin typeface="Georgia"/>
                          <a:ea typeface="Georgia"/>
                          <a:cs typeface="Georgia"/>
                          <a:sym typeface="Georgia"/>
                        </a:rPr>
                        <a:t>Reforestation</a:t>
                      </a:r>
                    </a:p>
                    <a:p>
                      <a:endParaRPr lang="x-none" sz="1150" b="1" i="1" dirty="0">
                        <a:solidFill>
                          <a:schemeClr val="dk2"/>
                        </a:solidFill>
                        <a:latin typeface="Georgia"/>
                        <a:ea typeface="Georgia"/>
                        <a:cs typeface="Georgia"/>
                        <a:sym typeface="Georgia"/>
                      </a:endParaRPr>
                    </a:p>
                    <a:p>
                      <a:endParaRPr lang="x-none" sz="1150" b="1" i="1" dirty="0">
                        <a:solidFill>
                          <a:schemeClr val="dk2"/>
                        </a:solidFill>
                        <a:latin typeface="Georgia"/>
                        <a:ea typeface="Georgia"/>
                        <a:cs typeface="Georgia"/>
                        <a:sym typeface="Georgia"/>
                      </a:endParaRPr>
                    </a:p>
                  </a:txBody>
                  <a:tcPr marL="91425" marR="91425" marT="91425" marB="91425"/>
                </a:tc>
                <a:tc>
                  <a:txBody>
                    <a:bodyPr/>
                    <a:lstStyle/>
                    <a:p>
                      <a:pPr>
                        <a:buNone/>
                      </a:pPr>
                      <a:r>
                        <a:rPr lang="x-none" sz="1150">
                          <a:latin typeface="Georgia"/>
                          <a:ea typeface="Georgia"/>
                          <a:cs typeface="Georgia"/>
                          <a:sym typeface="Georgia"/>
                        </a:rPr>
                        <a:t>Reduce Water Salinity</a:t>
                      </a:r>
                    </a:p>
                  </a:txBody>
                  <a:tcPr marL="91425" marR="91425" marT="91425" marB="91425"/>
                </a:tc>
                <a:tc>
                  <a:txBody>
                    <a:bodyPr/>
                    <a:lstStyle/>
                    <a:p>
                      <a:pPr>
                        <a:buNone/>
                      </a:pPr>
                      <a:r>
                        <a:rPr lang="x-none" sz="1150">
                          <a:latin typeface="Georgia"/>
                          <a:ea typeface="Georgia"/>
                          <a:cs typeface="Georgia"/>
                          <a:sym typeface="Georgia"/>
                        </a:rPr>
                        <a:t>State Forests of New South Whales (government agency)</a:t>
                      </a:r>
                    </a:p>
                  </a:txBody>
                  <a:tcPr marL="91425" marR="91425" marT="91425" marB="91425"/>
                </a:tc>
                <a:tc>
                  <a:txBody>
                    <a:bodyPr/>
                    <a:lstStyle/>
                    <a:p>
                      <a:pPr>
                        <a:buNone/>
                      </a:pPr>
                      <a:r>
                        <a:rPr lang="x-none" sz="1150">
                          <a:latin typeface="Georgia"/>
                          <a:ea typeface="Georgia"/>
                          <a:cs typeface="Georgia"/>
                          <a:sym typeface="Georgia"/>
                        </a:rPr>
                        <a:t>Irrigation farmers associations (cooperatives) </a:t>
                      </a:r>
                    </a:p>
                  </a:txBody>
                  <a:tcPr marL="91425" marR="91425" marT="91425" marB="91425"/>
                </a:tc>
                <a:tc>
                  <a:txBody>
                    <a:bodyPr/>
                    <a:lstStyle/>
                    <a:p>
                      <a:pPr>
                        <a:buNone/>
                      </a:pPr>
                      <a:r>
                        <a:rPr lang="x-none" sz="1150">
                          <a:latin typeface="Georgia"/>
                          <a:ea typeface="Georgia"/>
                          <a:cs typeface="Georgia"/>
                          <a:sym typeface="Georgia"/>
                        </a:rPr>
                        <a:t>Water transpiratoin credits earned by the State Forest of NSW agency and sold to farmers asssoc</a:t>
                      </a:r>
                    </a:p>
                  </a:txBody>
                  <a:tcPr marL="91425" marR="91425" marT="91425" marB="91425"/>
                </a:tc>
                <a:tc>
                  <a:txBody>
                    <a:bodyPr/>
                    <a:lstStyle/>
                    <a:p>
                      <a:pPr>
                        <a:buNone/>
                      </a:pPr>
                      <a:r>
                        <a:rPr lang="x-none" sz="1150">
                          <a:latin typeface="Georgia"/>
                          <a:ea typeface="Georgia"/>
                          <a:cs typeface="Georgia"/>
                          <a:sym typeface="Georgia"/>
                        </a:rPr>
                        <a:t>large-scale reforestation, replanting of desalination plants, trees, and other rooted vegetation</a:t>
                      </a:r>
                    </a:p>
                  </a:txBody>
                  <a:tcPr marL="91425" marR="91425" marT="91425" marB="91425"/>
                </a:tc>
                <a:tc>
                  <a:txBody>
                    <a:bodyPr/>
                    <a:lstStyle/>
                    <a:p>
                      <a:pPr marL="0" marR="0" lvl="0" indent="0" algn="l" rtl="0">
                        <a:lnSpc>
                          <a:spcPct val="100000"/>
                        </a:lnSpc>
                        <a:spcBef>
                          <a:spcPts val="0"/>
                        </a:spcBef>
                        <a:spcAft>
                          <a:spcPts val="0"/>
                        </a:spcAft>
                        <a:buClr>
                          <a:srgbClr val="000000"/>
                        </a:buClr>
                        <a:buSzPct val="110000"/>
                        <a:buFont typeface="Arial"/>
                        <a:buNone/>
                      </a:pPr>
                      <a:r>
                        <a:rPr lang="x-none" sz="1150">
                          <a:latin typeface="Georgia"/>
                          <a:ea typeface="Georgia"/>
                          <a:cs typeface="Georgia"/>
                          <a:sym typeface="Georgia"/>
                        </a:rPr>
                        <a:t>Irrigator's pay 40$ per HA for 10 years to government agency, which then uses $$ to reforest on private and public lands</a:t>
                      </a:r>
                    </a:p>
                  </a:txBody>
                  <a:tcPr marL="91425" marR="91425" marT="91425" marB="91425"/>
                </a:tc>
              </a:tr>
              <a:tr h="2807482">
                <a:tc>
                  <a:txBody>
                    <a:bodyPr/>
                    <a:lstStyle/>
                    <a:p>
                      <a:pPr lvl="0" algn="ctr" rtl="0">
                        <a:buNone/>
                      </a:pPr>
                      <a:r>
                        <a:rPr lang="x-none" sz="1150" i="1" dirty="0"/>
                        <a:t>
</a:t>
                      </a:r>
                    </a:p>
                    <a:p>
                      <a:pPr algn="ctr">
                        <a:buNone/>
                      </a:pPr>
                      <a:r>
                        <a:rPr lang="x-none" sz="1150" i="1" dirty="0"/>
                        <a:t>Pax Natura's PES Project Scope</a:t>
                      </a:r>
                    </a:p>
                  </a:txBody>
                  <a:tcPr marL="91425" marR="91425" marT="91425" marB="91425"/>
                </a:tc>
                <a:tc>
                  <a:txBody>
                    <a:bodyPr/>
                    <a:lstStyle/>
                    <a:p>
                      <a:pPr>
                        <a:buNone/>
                      </a:pPr>
                      <a:r>
                        <a:rPr lang="x-none" sz="1150">
                          <a:latin typeface="Georgia"/>
                          <a:ea typeface="Georgia"/>
                          <a:cs typeface="Georgia"/>
                          <a:sym typeface="Georgia"/>
                        </a:rPr>
                        <a:t>reduce greenhouse gas emission, protect landowners biodiversity and scenic beauty</a:t>
                      </a:r>
                    </a:p>
                  </a:txBody>
                  <a:tcPr marL="91425" marR="91425" marT="91425" marB="91425"/>
                </a:tc>
                <a:tc>
                  <a:txBody>
                    <a:bodyPr/>
                    <a:lstStyle/>
                    <a:p>
                      <a:pPr>
                        <a:buNone/>
                      </a:pPr>
                      <a:r>
                        <a:rPr lang="x-none" sz="1150">
                          <a:latin typeface="Georgia"/>
                          <a:ea typeface="Georgia"/>
                          <a:cs typeface="Georgia"/>
                          <a:sym typeface="Georgia"/>
                        </a:rPr>
                        <a:t>National Fund for Festery Finance (government agency)</a:t>
                      </a:r>
                    </a:p>
                  </a:txBody>
                  <a:tcPr marL="91425" marR="91425" marT="91425" marB="91425"/>
                </a:tc>
                <a:tc>
                  <a:txBody>
                    <a:bodyPr/>
                    <a:lstStyle/>
                    <a:p>
                      <a:pPr>
                        <a:buNone/>
                      </a:pPr>
                      <a:r>
                        <a:rPr lang="x-none" sz="1150">
                          <a:latin typeface="Georgia"/>
                          <a:ea typeface="Georgia"/>
                          <a:cs typeface="Georgia"/>
                          <a:sym typeface="Georgia"/>
                        </a:rPr>
                        <a:t>European private power companies and European governments</a:t>
                      </a:r>
                    </a:p>
                  </a:txBody>
                  <a:tcPr marL="91425" marR="91425" marT="91425" marB="91425"/>
                </a:tc>
                <a:tc>
                  <a:txBody>
                    <a:bodyPr/>
                    <a:lstStyle/>
                    <a:p>
                      <a:pPr>
                        <a:buNone/>
                      </a:pPr>
                      <a:r>
                        <a:rPr lang="x-none" sz="1150">
                          <a:latin typeface="Georgia"/>
                          <a:ea typeface="Georgia"/>
                          <a:cs typeface="Georgia"/>
                          <a:sym typeface="Georgia"/>
                        </a:rPr>
                        <a:t>Carbon credits</a:t>
                      </a:r>
                    </a:p>
                  </a:txBody>
                  <a:tcPr marL="91425" marR="91425" marT="91425" marB="91425"/>
                </a:tc>
                <a:tc>
                  <a:txBody>
                    <a:bodyPr/>
                    <a:lstStyle/>
                    <a:p>
                      <a:pPr>
                        <a:buNone/>
                      </a:pPr>
                      <a:r>
                        <a:rPr lang="x-none" sz="1150" dirty="0">
                          <a:latin typeface="Georgia"/>
                          <a:ea typeface="Georgia"/>
                          <a:cs typeface="Georgia"/>
                          <a:sym typeface="Georgia"/>
                        </a:rPr>
                        <a:t>Stop the deconstruction of Costa Rica rainforest and recapture country's land-mass to forest-cover while helping private landowners protect watersheds and biodiversity</a:t>
                      </a:r>
                    </a:p>
                  </a:txBody>
                  <a:tcPr marL="91425" marR="91425" marT="91425" marB="91425"/>
                </a:tc>
                <a:tc>
                  <a:txBody>
                    <a:bodyPr/>
                    <a:lstStyle/>
                    <a:p>
                      <a:pPr>
                        <a:buNone/>
                      </a:pPr>
                      <a:r>
                        <a:rPr lang="x-none" sz="1150" dirty="0">
                          <a:latin typeface="Georgia"/>
                          <a:ea typeface="Georgia"/>
                          <a:cs typeface="Georgia"/>
                          <a:sym typeface="Georgia"/>
                        </a:rPr>
                        <a:t>International companies pay national government agency for overuse of resources to save globally-valued environemtnal services of Costa Rica</a:t>
                      </a:r>
                    </a:p>
                  </a:txBody>
                  <a:tcPr marL="91425" marR="91425" marT="91425" marB="91425"/>
                </a:tc>
              </a:tr>
            </a:tbl>
          </a:graphicData>
        </a:graphic>
      </p:graphicFrame>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868500" y="456138"/>
            <a:ext cx="7407000" cy="1681799"/>
          </a:xfrm>
          <a:prstGeom prst="rect">
            <a:avLst/>
          </a:prstGeom>
          <a:noFill/>
          <a:ln>
            <a:noFill/>
          </a:ln>
        </p:spPr>
        <p:txBody>
          <a:bodyPr lIns="91425" tIns="45700" rIns="91425" bIns="45700" anchor="b" anchorCtr="0">
            <a:spAutoFit/>
          </a:bodyPr>
          <a:lstStyle/>
          <a:p>
            <a:pPr marL="0" marR="0" lvl="0" indent="0" algn="ctr" rtl="0">
              <a:lnSpc>
                <a:spcPct val="100000"/>
              </a:lnSpc>
              <a:spcBef>
                <a:spcPts val="0"/>
              </a:spcBef>
              <a:spcAft>
                <a:spcPts val="0"/>
              </a:spcAft>
              <a:buClr>
                <a:srgbClr val="000000"/>
              </a:buClr>
              <a:buSzPct val="28947"/>
              <a:buFont typeface="Arial"/>
              <a:buNone/>
            </a:pPr>
            <a:r>
              <a:rPr lang="x-none" sz="3800">
                <a:latin typeface="Georgia"/>
                <a:ea typeface="Georgia"/>
                <a:cs typeface="Georgia"/>
                <a:sym typeface="Georgia"/>
              </a:rPr>
              <a:t>How could this apply to Bhutan? </a:t>
            </a:r>
          </a:p>
          <a:p>
            <a:pPr lvl="0" algn="ctr" rtl="0">
              <a:buNone/>
            </a:pPr>
            <a:r>
              <a:rPr lang="x-none">
                <a:latin typeface="Georgia"/>
                <a:ea typeface="Georgia"/>
                <a:cs typeface="Georgia"/>
                <a:sym typeface="Georgia"/>
              </a:rPr>
              <a:t>Desired Outcomes:</a:t>
            </a:r>
          </a:p>
        </p:txBody>
      </p:sp>
      <p:sp>
        <p:nvSpPr>
          <p:cNvPr id="479" name="Shape 479"/>
          <p:cNvSpPr txBox="1">
            <a:spLocks noGrp="1"/>
          </p:cNvSpPr>
          <p:nvPr>
            <p:ph idx="1"/>
          </p:nvPr>
        </p:nvSpPr>
        <p:spPr>
          <a:xfrm>
            <a:off x="561758" y="2036701"/>
            <a:ext cx="4883412" cy="4967473"/>
          </a:xfrm>
          <a:prstGeom prst="rect">
            <a:avLst/>
          </a:prstGeom>
          <a:noFill/>
          <a:ln>
            <a:noFill/>
          </a:ln>
        </p:spPr>
        <p:txBody>
          <a:bodyPr wrap="square" lIns="91425" tIns="45700" rIns="91425" bIns="45700" anchor="t" anchorCtr="0">
            <a:spAutoFit/>
          </a:bodyPr>
          <a:lstStyle/>
          <a:p>
            <a:pPr marL="457200" marR="0" lvl="0" indent="-298450" algn="l" rtl="0">
              <a:lnSpc>
                <a:spcPct val="100000"/>
              </a:lnSpc>
              <a:spcBef>
                <a:spcPts val="480"/>
              </a:spcBef>
              <a:spcAft>
                <a:spcPts val="0"/>
              </a:spcAft>
              <a:buClr>
                <a:srgbClr val="000000"/>
              </a:buClr>
              <a:buSzPct val="152777"/>
              <a:buFont typeface="Arial"/>
              <a:buChar char="•"/>
            </a:pPr>
            <a:r>
              <a:rPr lang="x-none" sz="1200" dirty="0">
                <a:latin typeface="Georgia"/>
                <a:ea typeface="Georgia"/>
                <a:cs typeface="Georgia"/>
                <a:sym typeface="Georgia"/>
              </a:rPr>
              <a:t>
</a:t>
            </a:r>
            <a:r>
              <a:rPr lang="x-none" dirty="0">
                <a:latin typeface="Georgia"/>
                <a:ea typeface="Georgia"/>
                <a:cs typeface="Georgia"/>
                <a:sym typeface="Georgia"/>
              </a:rPr>
              <a:t>Use economic incentives to help attain governmental conservation goals and global social </a:t>
            </a:r>
            <a:r>
              <a:rPr lang="x-none" dirty="0" smtClean="0">
                <a:latin typeface="Georgia"/>
                <a:ea typeface="Georgia"/>
                <a:cs typeface="Georgia"/>
                <a:sym typeface="Georgia"/>
              </a:rPr>
              <a:t>benefits</a:t>
            </a:r>
            <a:endParaRPr lang="en-US" dirty="0" smtClean="0">
              <a:latin typeface="Georgia"/>
              <a:ea typeface="Georgia"/>
              <a:cs typeface="Georgia"/>
              <a:sym typeface="Georgia"/>
            </a:endParaRPr>
          </a:p>
          <a:p>
            <a:pPr marL="457200" marR="0" lvl="0" indent="-298450" algn="l" rtl="0">
              <a:lnSpc>
                <a:spcPct val="100000"/>
              </a:lnSpc>
              <a:spcBef>
                <a:spcPts val="480"/>
              </a:spcBef>
              <a:spcAft>
                <a:spcPts val="0"/>
              </a:spcAft>
              <a:buClr>
                <a:srgbClr val="000000"/>
              </a:buClr>
              <a:buSzPct val="152777"/>
              <a:buFont typeface="Arial"/>
              <a:buChar char="•"/>
            </a:pPr>
            <a:r>
              <a:rPr lang="x-none" dirty="0" smtClean="0">
                <a:latin typeface="Georgia"/>
                <a:ea typeface="Georgia"/>
                <a:cs typeface="Georgia"/>
                <a:sym typeface="Georgia"/>
              </a:rPr>
              <a:t>Use </a:t>
            </a:r>
            <a:r>
              <a:rPr lang="x-none" dirty="0">
                <a:latin typeface="Georgia"/>
                <a:ea typeface="Georgia"/>
                <a:cs typeface="Georgia"/>
                <a:sym typeface="Georgia"/>
              </a:rPr>
              <a:t>market-based approaches to promote better livestock management practices by </a:t>
            </a:r>
            <a:r>
              <a:rPr lang="x-none" dirty="0" smtClean="0">
                <a:latin typeface="Georgia"/>
                <a:ea typeface="Georgia"/>
                <a:cs typeface="Georgia"/>
                <a:sym typeface="Georgia"/>
              </a:rPr>
              <a:t>farmers</a:t>
            </a:r>
            <a:endParaRPr lang="en-US" dirty="0" smtClean="0">
              <a:latin typeface="Georgia"/>
              <a:ea typeface="Georgia"/>
              <a:cs typeface="Georgia"/>
              <a:sym typeface="Georgia"/>
            </a:endParaRPr>
          </a:p>
          <a:p>
            <a:pPr marL="457200" marR="0" lvl="0" indent="-298450" algn="l" rtl="0">
              <a:lnSpc>
                <a:spcPct val="100000"/>
              </a:lnSpc>
              <a:spcBef>
                <a:spcPts val="480"/>
              </a:spcBef>
              <a:spcAft>
                <a:spcPts val="0"/>
              </a:spcAft>
              <a:buClr>
                <a:srgbClr val="000000"/>
              </a:buClr>
              <a:buSzPct val="152777"/>
              <a:buFont typeface="Arial"/>
              <a:buChar char="•"/>
            </a:pPr>
            <a:r>
              <a:rPr lang="x-none" dirty="0" smtClean="0">
                <a:latin typeface="Georgia"/>
                <a:ea typeface="Georgia"/>
                <a:cs typeface="Georgia"/>
                <a:sym typeface="Georgia"/>
              </a:rPr>
              <a:t>Link </a:t>
            </a:r>
            <a:r>
              <a:rPr lang="x-none" dirty="0">
                <a:latin typeface="Georgia"/>
                <a:ea typeface="Georgia"/>
                <a:cs typeface="Georgia"/>
                <a:sym typeface="Georgia"/>
              </a:rPr>
              <a:t>conservation with poverty alleviation for mutual buyer/seller benefits</a:t>
            </a:r>
          </a:p>
          <a:p>
            <a:endParaRPr lang="x-none" dirty="0">
              <a:latin typeface="Georgia"/>
              <a:ea typeface="Georgia"/>
              <a:cs typeface="Georgia"/>
              <a:sym typeface="Georgia"/>
            </a:endParaRPr>
          </a:p>
        </p:txBody>
      </p:sp>
      <p:pic>
        <p:nvPicPr>
          <p:cNvPr id="4" name="Picture 2" descr="http://imgc.allpostersimages.com/images/P-473-488-90/40/4051/LXZLF00Z/posters/christian-kober-takin-national-animal-of-bhutan-motithang-takin-preserve-thimphu-bhutan-asia.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353050" y="2352040"/>
            <a:ext cx="2876550" cy="3835401"/>
          </a:xfrm>
          <a:prstGeom prst="rect">
            <a:avLst/>
          </a:prstGeom>
          <a:noFill/>
          <a:ln>
            <a:solidFill>
              <a:schemeClr val="tx1"/>
            </a:solid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753036" y="893513"/>
            <a:ext cx="7024799" cy="800189"/>
          </a:xfrm>
          <a:prstGeom prst="rect">
            <a:avLst/>
          </a:prstGeom>
        </p:spPr>
        <p:txBody>
          <a:bodyPr lIns="91425" tIns="91425" rIns="91425" bIns="91425" anchor="b" anchorCtr="0">
            <a:spAutoFit/>
          </a:bodyPr>
          <a:lstStyle/>
          <a:p>
            <a:pPr>
              <a:buNone/>
            </a:pPr>
            <a:r>
              <a:rPr lang="x-none" dirty="0">
                <a:latin typeface="Georgia"/>
                <a:cs typeface="Georgia"/>
              </a:rPr>
              <a:t>PES possibilities in </a:t>
            </a:r>
            <a:r>
              <a:rPr lang="x-none" dirty="0" smtClean="0">
                <a:latin typeface="Georgia"/>
                <a:cs typeface="Georgia"/>
              </a:rPr>
              <a:t>Bhutan</a:t>
            </a:r>
            <a:endParaRPr lang="x-none" dirty="0">
              <a:latin typeface="Georgia"/>
              <a:cs typeface="Georgia"/>
            </a:endParaRPr>
          </a:p>
        </p:txBody>
      </p:sp>
      <p:sp>
        <p:nvSpPr>
          <p:cNvPr id="485" name="Shape 485"/>
          <p:cNvSpPr txBox="1">
            <a:spLocks noGrp="1"/>
          </p:cNvSpPr>
          <p:nvPr>
            <p:ph idx="1"/>
          </p:nvPr>
        </p:nvSpPr>
        <p:spPr>
          <a:xfrm>
            <a:off x="402677" y="1650282"/>
            <a:ext cx="7932943" cy="3050035"/>
          </a:xfrm>
          <a:prstGeom prst="rect">
            <a:avLst/>
          </a:prstGeom>
        </p:spPr>
        <p:txBody>
          <a:bodyPr wrap="square" lIns="91425" tIns="91425" rIns="91425" bIns="91425" anchor="t" anchorCtr="0">
            <a:spAutoFit/>
          </a:bodyPr>
          <a:lstStyle/>
          <a:p>
            <a:pPr marL="457200" lvl="0" indent="-317500" rtl="0">
              <a:buClr>
                <a:schemeClr val="accent1"/>
              </a:buClr>
              <a:buSzPct val="97222"/>
              <a:buFont typeface="Arial"/>
              <a:buChar char="•"/>
            </a:pPr>
            <a:r>
              <a:rPr lang="x-none" sz="1900" dirty="0">
                <a:latin typeface="Georgia"/>
                <a:cs typeface="Georgia"/>
              </a:rPr>
              <a:t>Establish a PES system where farmers are the sellers and the government is the buyer</a:t>
            </a:r>
          </a:p>
          <a:p>
            <a:pPr marL="914400" lvl="1" indent="-317500" rtl="0">
              <a:buClr>
                <a:schemeClr val="accent1"/>
              </a:buClr>
              <a:buSzPct val="58333"/>
              <a:buFont typeface="Courier New"/>
              <a:buChar char="o"/>
            </a:pPr>
            <a:r>
              <a:rPr lang="x-none" sz="1900" dirty="0">
                <a:latin typeface="Georgia"/>
                <a:cs typeface="Georgia"/>
              </a:rPr>
              <a:t>1) Establish insurance policies for farmers in cases of wildlife losses</a:t>
            </a:r>
          </a:p>
          <a:p>
            <a:pPr marL="914400" lvl="1" indent="-317500" rtl="0">
              <a:buClr>
                <a:schemeClr val="accent1"/>
              </a:buClr>
              <a:buSzPct val="58333"/>
              <a:buFont typeface="Courier New"/>
              <a:buChar char="o"/>
            </a:pPr>
            <a:r>
              <a:rPr lang="x-none" sz="1900" dirty="0">
                <a:latin typeface="Georgia"/>
                <a:cs typeface="Georgia"/>
              </a:rPr>
              <a:t>2) Give farmers </a:t>
            </a:r>
            <a:r>
              <a:rPr lang="en-US" sz="1900" dirty="0" smtClean="0">
                <a:latin typeface="Georgia"/>
                <a:cs typeface="Georgia"/>
              </a:rPr>
              <a:t>conditional </a:t>
            </a:r>
            <a:r>
              <a:rPr lang="x-none" sz="1900" dirty="0" smtClean="0">
                <a:latin typeface="Georgia"/>
                <a:cs typeface="Georgia"/>
              </a:rPr>
              <a:t>payouts </a:t>
            </a:r>
            <a:r>
              <a:rPr lang="x-none" sz="1900" dirty="0">
                <a:latin typeface="Georgia"/>
                <a:cs typeface="Georgia"/>
              </a:rPr>
              <a:t>based on the realization of certain goals, i.e. population </a:t>
            </a:r>
            <a:r>
              <a:rPr lang="x-none" sz="1900" dirty="0" smtClean="0">
                <a:latin typeface="Georgia"/>
                <a:cs typeface="Georgia"/>
              </a:rPr>
              <a:t>levels</a:t>
            </a:r>
            <a:r>
              <a:rPr lang="en-US" sz="1900" dirty="0" smtClean="0">
                <a:latin typeface="Georgia"/>
                <a:cs typeface="Georgia"/>
              </a:rPr>
              <a:t> </a:t>
            </a:r>
          </a:p>
          <a:p>
            <a:pPr marL="914400" lvl="1" indent="-317500" rtl="0">
              <a:buClr>
                <a:schemeClr val="accent1"/>
              </a:buClr>
              <a:buSzPct val="58333"/>
              <a:buFont typeface="Courier New"/>
              <a:buChar char="o"/>
            </a:pPr>
            <a:r>
              <a:rPr lang="x-none" sz="1900" dirty="0" smtClean="0">
                <a:latin typeface="Georgia"/>
                <a:cs typeface="Georgia"/>
              </a:rPr>
              <a:t>3</a:t>
            </a:r>
            <a:r>
              <a:rPr lang="x-none" sz="1900" dirty="0">
                <a:latin typeface="Georgia"/>
                <a:cs typeface="Georgia"/>
              </a:rPr>
              <a:t>) Offer payouts or other monetary incentives to farmers who adhere to certain management practices, such as fencing</a:t>
            </a:r>
          </a:p>
          <a:p>
            <a:pPr marL="457200" lvl="0" indent="-317500">
              <a:buClr>
                <a:schemeClr val="accent1"/>
              </a:buClr>
              <a:buSzPct val="97222"/>
              <a:buFont typeface="Arial"/>
              <a:buChar char="•"/>
            </a:pPr>
            <a:r>
              <a:rPr lang="x-none" sz="1900" dirty="0">
                <a:latin typeface="Georgia"/>
                <a:cs typeface="Georgia"/>
              </a:rPr>
              <a:t>PES scheme could include one or a combination of these strategies</a:t>
            </a:r>
          </a:p>
        </p:txBody>
      </p:sp>
      <p:pic>
        <p:nvPicPr>
          <p:cNvPr id="4" name="Picture 2" descr="http://www.conservation.org/Documents/fmg_downloads/1024x768_download_bhutan_market.jpg"/>
          <p:cNvPicPr>
            <a:picLocks noChangeAspect="1" noChangeArrowheads="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53259"/>
          <a:stretch/>
        </p:blipFill>
        <p:spPr bwMode="auto">
          <a:xfrm>
            <a:off x="2175148" y="4790241"/>
            <a:ext cx="4671451" cy="1637622"/>
          </a:xfrm>
          <a:prstGeom prst="rect">
            <a:avLst/>
          </a:prstGeom>
          <a:noFill/>
          <a:ln>
            <a:solidFill>
              <a:schemeClr val="tx1"/>
            </a:solid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297</TotalTime>
  <Words>1783</Words>
  <Application>Microsoft Macintosh PowerPoint</Application>
  <PresentationFormat>On-screen Show (4:3)</PresentationFormat>
  <Paragraphs>246</Paragraphs>
  <Slides>17</Slides>
  <Notes>14</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Austin</vt:lpstr>
      <vt:lpstr>Payments for Ecosystem Services</vt:lpstr>
      <vt:lpstr>Human-Wildlife Conflicts in Bhutan</vt:lpstr>
      <vt:lpstr>PES: Payments for Environmental [Ecosystem] Solutions</vt:lpstr>
      <vt:lpstr>PES: 3 Key Aspects</vt:lpstr>
      <vt:lpstr>Slide 5</vt:lpstr>
      <vt:lpstr>
  Four Main Approaches to PES</vt:lpstr>
      <vt:lpstr>Examples of PES in Action:</vt:lpstr>
      <vt:lpstr>How could this apply to Bhutan?  Desired Outcomes:</vt:lpstr>
      <vt:lpstr>PES possibilities in Bhutan</vt:lpstr>
      <vt:lpstr>Plan for Education</vt:lpstr>
      <vt:lpstr>Mutual Benefits</vt:lpstr>
      <vt:lpstr>(cont.) Four Steps to Implementing PES Scheme</vt:lpstr>
      <vt:lpstr>Four Steps to Implementing PES Scheme</vt:lpstr>
      <vt:lpstr>Actors in PES Implementation</vt:lpstr>
      <vt:lpstr>Potential Short-Term Challenges to a PES Scheme </vt:lpstr>
      <vt:lpstr>Potential Long-Term Challenges to a PES Scheme </vt:lpstr>
      <vt:lpstr>Conclusions</vt:lpstr>
    </vt:vector>
  </TitlesOfParts>
  <Company>Cornell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Payments for Ecosystem Services</dc:title>
  <dc:creator>Simone Passarelli</dc:creator>
  <cp:lastModifiedBy>James Lassoie</cp:lastModifiedBy>
  <cp:revision>44</cp:revision>
  <dcterms:created xsi:type="dcterms:W3CDTF">2013-11-25T16:27:06Z</dcterms:created>
  <dcterms:modified xsi:type="dcterms:W3CDTF">2013-11-25T16:28:23Z</dcterms:modified>
</cp:coreProperties>
</file>