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4"/>
  </p:notesMasterIdLst>
  <p:sldIdLst>
    <p:sldId id="256" r:id="rId2"/>
    <p:sldId id="257" r:id="rId3"/>
    <p:sldId id="267" r:id="rId4"/>
    <p:sldId id="269" r:id="rId5"/>
    <p:sldId id="259" r:id="rId6"/>
    <p:sldId id="268" r:id="rId7"/>
    <p:sldId id="261" r:id="rId8"/>
    <p:sldId id="262" r:id="rId9"/>
    <p:sldId id="263" r:id="rId10"/>
    <p:sldId id="264" r:id="rId11"/>
    <p:sldId id="265" r:id="rId12"/>
    <p:sldId id="2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iyB0j1CLmhuVXl/kHpMy5I1gEf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p:restoredTop sz="74966"/>
  </p:normalViewPr>
  <p:slideViewPr>
    <p:cSldViewPr snapToGrid="0">
      <p:cViewPr varScale="1">
        <p:scale>
          <a:sx n="90" d="100"/>
          <a:sy n="90" d="100"/>
        </p:scale>
        <p:origin x="18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stor.org/stable/4412708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The rhetorical triad may be new to learners, but it is old to the practice of discourse analysis. Ethos is the authority or reputation of the writer; pathos is the rhetorical use of emotion; logos is the deployment of facts and statistics in support of an argument. Ask learners: what are some prevailing modes of pathos in environmental writing? (anger, despair, others?) How can the bias toward negative pathos make environmental writing less effective as public discourse? And what are some ways that writers might approach environmental problems with a different tone?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4" name="Google Shape;20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The ethics of journalism require a balanced presentation of information, for example, representing all sides of an argument in public discourse. But ask learners about some ways that journalists can employ creative tactics, like lexicon (words used), metaphors, facts and statistics (logos), and emotion (pathos) to present a story weighted with particular values. </a:t>
            </a:r>
            <a:endParaRPr sz="1400" dirty="0"/>
          </a:p>
        </p:txBody>
      </p:sp>
      <p:sp>
        <p:nvSpPr>
          <p:cNvPr id="108" name="Google Shape;1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a:t>Notes for instructor</a:t>
            </a:r>
            <a:r>
              <a:rPr lang="en-US" sz="1400"/>
              <a:t>: Each of these forms of DA has a SESYNC Explainer dedicated to it. Links to Explainer 1 Overview; Explainer 2 VDA; Explainer 3 Narrative; Explainer 4 QCA. </a:t>
            </a:r>
            <a:endParaRPr sz="1400"/>
          </a:p>
        </p:txBody>
      </p:sp>
      <p:sp>
        <p:nvSpPr>
          <p:cNvPr id="120" name="Google Shape;1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90095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Each of these forms of discourse analysis DA has a SESYNC Explainer dedicated to it. Links to Explainer 1 Overview; Explainer 2 VDA; Explainer 3 Narrative; Explainer 4 QCA. </a:t>
            </a:r>
          </a:p>
          <a:p>
            <a:pPr marL="0" lvl="0" indent="0" algn="l" rtl="0">
              <a:lnSpc>
                <a:spcPct val="100000"/>
              </a:lnSpc>
              <a:spcBef>
                <a:spcPts val="0"/>
              </a:spcBef>
              <a:spcAft>
                <a:spcPts val="0"/>
              </a:spcAft>
              <a:buSzPts val="1400"/>
              <a:buNone/>
            </a:pPr>
            <a:r>
              <a:rPr lang="en-US" sz="1400" dirty="0"/>
              <a:t>https://</a:t>
            </a:r>
            <a:r>
              <a:rPr lang="en-US" sz="1400" dirty="0" err="1"/>
              <a:t>www.sesync.org</a:t>
            </a:r>
            <a:r>
              <a:rPr lang="en-US" sz="1400" dirty="0"/>
              <a:t>/resources/critical-discourse-analysis-what-it</a:t>
            </a:r>
          </a:p>
          <a:p>
            <a:pPr marL="0" lvl="0" indent="0" algn="l" rtl="0">
              <a:lnSpc>
                <a:spcPct val="100000"/>
              </a:lnSpc>
              <a:spcBef>
                <a:spcPts val="0"/>
              </a:spcBef>
              <a:spcAft>
                <a:spcPts val="0"/>
              </a:spcAft>
              <a:buSzPts val="1400"/>
              <a:buNone/>
            </a:pPr>
            <a:endParaRPr sz="1400" dirty="0"/>
          </a:p>
        </p:txBody>
      </p:sp>
      <p:sp>
        <p:nvSpPr>
          <p:cNvPr id="120" name="Google Shape;1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274635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Ask learners to read this excerpt and name portions that reveal discourse strategies: actors, goals, values, and policy angles that are presented in a rhetorical way to the reader. In the next slide, we provide a sample analysis of the discourse of this narrative. </a:t>
            </a:r>
            <a:endParaRPr sz="1400" dirty="0"/>
          </a:p>
        </p:txBody>
      </p:sp>
      <p:sp>
        <p:nvSpPr>
          <p:cNvPr id="132" name="Google Shape;1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Each highlight color brings out a different level of discourse in this text. </a:t>
            </a:r>
            <a:r>
              <a:rPr lang="en-US" sz="1400" dirty="0">
                <a:highlight>
                  <a:srgbClr val="00FF00"/>
                </a:highlight>
              </a:rPr>
              <a:t>Green</a:t>
            </a:r>
            <a:r>
              <a:rPr lang="en-US" sz="1400" dirty="0"/>
              <a:t> highlights refer to government policy; </a:t>
            </a:r>
            <a:r>
              <a:rPr lang="en-US" sz="1400" dirty="0">
                <a:highlight>
                  <a:srgbClr val="FFFF00"/>
                </a:highlight>
              </a:rPr>
              <a:t>Yellow</a:t>
            </a:r>
            <a:r>
              <a:rPr lang="en-US" sz="1400" dirty="0"/>
              <a:t> to environmental degradation; </a:t>
            </a:r>
            <a:r>
              <a:rPr lang="en-US" sz="1400" dirty="0">
                <a:highlight>
                  <a:srgbClr val="00FFFF"/>
                </a:highlight>
              </a:rPr>
              <a:t>Blue</a:t>
            </a:r>
            <a:r>
              <a:rPr lang="en-US" sz="1400" dirty="0"/>
              <a:t> to environmental actors (+/-); and </a:t>
            </a:r>
            <a:r>
              <a:rPr lang="en-US" sz="1400" dirty="0">
                <a:highlight>
                  <a:srgbClr val="999999"/>
                </a:highlight>
              </a:rPr>
              <a:t>Gray</a:t>
            </a:r>
            <a:r>
              <a:rPr lang="en-US" sz="1400" dirty="0"/>
              <a:t> is a metaphor that constructs these feral cattle in a particularly negative light. From this brief excerpt, learners see how texts work on multiple levels by presenting an environmental case through a particular framing (here, a conservationist worldview), and deploying connotations (“belly-up livestock operator” sounds like a lazy, dead failure); emotions or pathos (gross lexicon of “sullying” and “belching”); and metaphor (feral cattle are abandoned oil wells). The most useful keywords to search across articles may be: government (Forest Service), conservationists, overgrazing, sullying (polluting, dirtying, ruining), public lands, and policy. </a:t>
            </a:r>
            <a:endParaRPr sz="1400" dirty="0"/>
          </a:p>
        </p:txBody>
      </p:sp>
      <p:sp>
        <p:nvSpPr>
          <p:cNvPr id="132" name="Google Shape;1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06617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p:txBody>
      </p:sp>
      <p:sp>
        <p:nvSpPr>
          <p:cNvPr id="156" name="Google Shape;15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dirty="0">
                <a:solidFill>
                  <a:srgbClr val="343332"/>
                </a:solidFill>
                <a:effectLst/>
                <a:latin typeface="GT America Standard"/>
                <a:hlinkClick r:id="rId3"/>
              </a:rPr>
              <a:t>https://www.jstor.org/stable/44127087</a:t>
            </a:r>
            <a:endParaRPr dirty="0"/>
          </a:p>
        </p:txBody>
      </p:sp>
      <p:sp>
        <p:nvSpPr>
          <p:cNvPr id="168" name="Google Shape;1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Make this slide or table handy for learners as they decided on the terms of the CDA analysis during the lesson. They may find these variables and themes useful in guiding their keyword selection and tonal analysis. </a:t>
            </a:r>
            <a:endParaRPr dirty="0"/>
          </a:p>
        </p:txBody>
      </p:sp>
      <p:sp>
        <p:nvSpPr>
          <p:cNvPr id="177" name="Google Shape;17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4.0/deed.e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creativecommons.org/licenses/by-sa/3.0/deed.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hcn.org/articles/south-landline-the-feds-crack-down-on-feral-catt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cn.org/articles/south-landline-the-feds-crack-down-on-feral-catt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creativecommons.org/licenses/by-sa/3.0/deed.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3644163" y="796660"/>
            <a:ext cx="8738768" cy="17384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11111"/>
              <a:buNone/>
            </a:pPr>
            <a:r>
              <a:rPr lang="en-US" b="1">
                <a:solidFill>
                  <a:srgbClr val="548135"/>
                </a:solidFill>
              </a:rPr>
              <a:t>Critical Discourse Analysis:</a:t>
            </a:r>
            <a:br>
              <a:rPr lang="en-US" b="1">
                <a:solidFill>
                  <a:srgbClr val="548135"/>
                </a:solidFill>
              </a:rPr>
            </a:br>
            <a:r>
              <a:rPr lang="en-US" b="1">
                <a:solidFill>
                  <a:srgbClr val="548135"/>
                </a:solidFill>
              </a:rPr>
              <a:t>Environmental Journalism</a:t>
            </a:r>
            <a:r>
              <a:rPr lang="en-US" sz="4000" b="1">
                <a:solidFill>
                  <a:srgbClr val="76923C"/>
                </a:solidFill>
                <a:latin typeface="Arial"/>
                <a:ea typeface="Arial"/>
                <a:cs typeface="Arial"/>
                <a:sym typeface="Arial"/>
              </a:rPr>
              <a:t> </a:t>
            </a:r>
            <a:br>
              <a:rPr lang="en-US" sz="4000" b="1">
                <a:solidFill>
                  <a:srgbClr val="000000"/>
                </a:solidFill>
                <a:latin typeface="Arial"/>
                <a:ea typeface="Arial"/>
                <a:cs typeface="Arial"/>
                <a:sym typeface="Arial"/>
              </a:rPr>
            </a:br>
            <a:endParaRPr sz="400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18501" y="4696368"/>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6454119" y="2367695"/>
            <a:ext cx="4719517" cy="3813048"/>
          </a:xfrm>
          <a:prstGeom prst="rect">
            <a:avLst/>
          </a:prstGeom>
          <a:noFill/>
          <a:ln>
            <a:noFill/>
          </a:ln>
        </p:spPr>
      </p:pic>
      <p:sp>
        <p:nvSpPr>
          <p:cNvPr id="103" name="Google Shape;103;p1"/>
          <p:cNvSpPr txBox="1"/>
          <p:nvPr/>
        </p:nvSpPr>
        <p:spPr>
          <a:xfrm>
            <a:off x="2594393" y="4281238"/>
            <a:ext cx="385942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This Rhetorical Tetrahedron elaborates on the triad of ethos, pathos, and logos to show how writing’s context affects its design and impact.</a:t>
            </a:r>
            <a:endParaRPr dirty="0"/>
          </a:p>
        </p:txBody>
      </p:sp>
      <p:sp>
        <p:nvSpPr>
          <p:cNvPr id="104" name="Google Shape;104;p1"/>
          <p:cNvSpPr txBox="1"/>
          <p:nvPr/>
        </p:nvSpPr>
        <p:spPr>
          <a:xfrm>
            <a:off x="7185876" y="6248325"/>
            <a:ext cx="3479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1" u="none" strike="noStrike" cap="none">
                <a:solidFill>
                  <a:srgbClr val="000000"/>
                </a:solidFill>
                <a:latin typeface="Arial"/>
                <a:ea typeface="Arial"/>
                <a:cs typeface="Arial"/>
                <a:sym typeface="Arial"/>
              </a:rPr>
              <a:t>Graph by ChloeGui via Wikimedia Commons, </a:t>
            </a:r>
            <a:r>
              <a:rPr lang="en-US" sz="11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4.0</a:t>
            </a:r>
            <a:endParaRPr sz="1100" b="0" i="1"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88" name="Google Shape;188;p23"/>
          <p:cNvSpPr txBox="1">
            <a:spLocks noGrp="1"/>
          </p:cNvSpPr>
          <p:nvPr>
            <p:ph type="title"/>
          </p:nvPr>
        </p:nvSpPr>
        <p:spPr>
          <a:xfrm>
            <a:off x="3854450" y="327025"/>
            <a:ext cx="4921250" cy="7143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74074"/>
              <a:buNone/>
            </a:pPr>
            <a:r>
              <a:rPr lang="en-US" sz="2700" b="1" dirty="0">
                <a:solidFill>
                  <a:srgbClr val="000000"/>
                </a:solidFill>
                <a:latin typeface="Arial"/>
                <a:ea typeface="Arial"/>
                <a:cs typeface="Arial"/>
                <a:sym typeface="Arial"/>
              </a:rPr>
              <a:t>Burke et al. 2015</a:t>
            </a:r>
            <a:endParaRPr sz="2400" dirty="0">
              <a:latin typeface="Arial"/>
              <a:ea typeface="Arial"/>
              <a:cs typeface="Arial"/>
              <a:sym typeface="Arial"/>
            </a:endParaRPr>
          </a:p>
        </p:txBody>
      </p:sp>
      <p:sp>
        <p:nvSpPr>
          <p:cNvPr id="189" name="Google Shape;189;p23"/>
          <p:cNvSpPr txBox="1"/>
          <p:nvPr/>
        </p:nvSpPr>
        <p:spPr>
          <a:xfrm>
            <a:off x="768349" y="1213280"/>
            <a:ext cx="11276013" cy="37856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1" u="none" strike="noStrike" cap="none" dirty="0">
                <a:solidFill>
                  <a:srgbClr val="000000"/>
                </a:solidFill>
                <a:latin typeface="Arial"/>
                <a:ea typeface="Arial"/>
                <a:cs typeface="Arial"/>
                <a:sym typeface="Arial"/>
              </a:rPr>
              <a:t>The Backyard Naturalist </a:t>
            </a:r>
            <a:r>
              <a:rPr lang="en-US" sz="2400" b="0" i="0" u="none" strike="noStrike" cap="none" dirty="0">
                <a:solidFill>
                  <a:srgbClr val="000000"/>
                </a:solidFill>
                <a:latin typeface="Arial"/>
                <a:ea typeface="Arial"/>
                <a:cs typeface="Arial"/>
                <a:sym typeface="Arial"/>
              </a:rPr>
              <a:t>is a regular TFP column that yielded CDA insights:</a:t>
            </a:r>
            <a:endParaRPr dirty="0"/>
          </a:p>
          <a:p>
            <a:pPr marL="0" marR="0" lvl="0" indent="0" algn="ctr"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342900" marR="0" lvl="4"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 reflects a </a:t>
            </a:r>
            <a:r>
              <a:rPr lang="en-US" sz="2400" b="1" i="0" u="none" strike="noStrike" cap="none" dirty="0">
                <a:solidFill>
                  <a:srgbClr val="000000"/>
                </a:solidFill>
                <a:latin typeface="Arial"/>
                <a:ea typeface="Arial"/>
                <a:cs typeface="Arial"/>
                <a:sym typeface="Arial"/>
              </a:rPr>
              <a:t>conservative orientation </a:t>
            </a:r>
            <a:r>
              <a:rPr lang="en-US" sz="2400" b="0" i="0" u="none" strike="noStrike" cap="none" dirty="0">
                <a:solidFill>
                  <a:srgbClr val="000000"/>
                </a:solidFill>
                <a:latin typeface="Arial"/>
                <a:ea typeface="Arial"/>
                <a:cs typeface="Arial"/>
                <a:sym typeface="Arial"/>
              </a:rPr>
              <a:t>toward the appreciation of natural amenities.</a:t>
            </a:r>
            <a:endParaRPr dirty="0"/>
          </a:p>
          <a:p>
            <a:pPr marL="342900" marR="0" lvl="3"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 shies away from activist discourse that identifies problems and seeks protections.</a:t>
            </a:r>
            <a:endParaRPr dirty="0"/>
          </a:p>
          <a:p>
            <a:pPr marL="342900" marR="0" lvl="3"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 represents “the outdoor life,” by focusing on a single animal or plant species.</a:t>
            </a:r>
            <a:endParaRPr dirty="0"/>
          </a:p>
          <a:p>
            <a:pPr marL="342900" marR="0" lvl="3"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Its goal is to narrate natural history with a </a:t>
            </a:r>
            <a:r>
              <a:rPr lang="en-US" sz="2400" b="1" i="0" u="none" strike="noStrike" cap="none" dirty="0">
                <a:solidFill>
                  <a:srgbClr val="000000"/>
                </a:solidFill>
                <a:latin typeface="Arial"/>
                <a:ea typeface="Arial"/>
                <a:cs typeface="Arial"/>
                <a:sym typeface="Arial"/>
              </a:rPr>
              <a:t>bias toward beauty.</a:t>
            </a:r>
            <a:endParaRPr dirty="0"/>
          </a:p>
          <a:p>
            <a:pPr marL="342900" marR="0" lvl="3"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Humans are depicted </a:t>
            </a:r>
            <a:r>
              <a:rPr lang="en-US" sz="2400" b="1" i="0" u="none" strike="noStrike" cap="none" dirty="0">
                <a:solidFill>
                  <a:srgbClr val="000000"/>
                </a:solidFill>
                <a:latin typeface="Arial"/>
                <a:ea typeface="Arial"/>
                <a:cs typeface="Arial"/>
                <a:sym typeface="Arial"/>
              </a:rPr>
              <a:t>passively</a:t>
            </a:r>
            <a:r>
              <a:rPr lang="en-US" sz="2400" b="0" i="0" u="none" strike="noStrike" cap="none" dirty="0">
                <a:solidFill>
                  <a:srgbClr val="000000"/>
                </a:solidFill>
                <a:latin typeface="Arial"/>
                <a:ea typeface="Arial"/>
                <a:cs typeface="Arial"/>
                <a:sym typeface="Arial"/>
              </a:rPr>
              <a:t> in relation to change or degradation.</a:t>
            </a:r>
            <a:endParaRPr dirty="0"/>
          </a:p>
          <a:p>
            <a:pPr marL="342900" marR="0" lvl="3"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The articles never entertain </a:t>
            </a:r>
            <a:r>
              <a:rPr lang="en-US" sz="2400" b="1" i="0" u="none" strike="noStrike" cap="none" dirty="0">
                <a:solidFill>
                  <a:srgbClr val="000000"/>
                </a:solidFill>
                <a:latin typeface="Arial"/>
                <a:ea typeface="Arial"/>
                <a:cs typeface="Arial"/>
                <a:sym typeface="Arial"/>
              </a:rPr>
              <a:t>policy</a:t>
            </a:r>
            <a:r>
              <a:rPr lang="en-US" sz="2400" b="0" i="0" u="none" strike="noStrike" cap="none" dirty="0">
                <a:solidFill>
                  <a:srgbClr val="000000"/>
                </a:solidFill>
                <a:latin typeface="Arial"/>
                <a:ea typeface="Arial"/>
                <a:cs typeface="Arial"/>
                <a:sym typeface="Arial"/>
              </a:rPr>
              <a:t>, </a:t>
            </a:r>
            <a:r>
              <a:rPr lang="en-US" sz="2400" b="1" i="0" u="none" strike="noStrike" cap="none" dirty="0">
                <a:solidFill>
                  <a:srgbClr val="000000"/>
                </a:solidFill>
                <a:latin typeface="Arial"/>
                <a:ea typeface="Arial"/>
                <a:cs typeface="Arial"/>
                <a:sym typeface="Arial"/>
              </a:rPr>
              <a:t>management</a:t>
            </a:r>
            <a:r>
              <a:rPr lang="en-US" sz="2400" b="0" i="0" u="none" strike="noStrike" cap="none" dirty="0">
                <a:solidFill>
                  <a:srgbClr val="000000"/>
                </a:solidFill>
                <a:latin typeface="Arial"/>
                <a:ea typeface="Arial"/>
                <a:cs typeface="Arial"/>
                <a:sym typeface="Arial"/>
              </a:rPr>
              <a:t>, or </a:t>
            </a:r>
            <a:r>
              <a:rPr lang="en-US" sz="2400" b="1" i="0" u="none" strike="noStrike" cap="none" dirty="0">
                <a:solidFill>
                  <a:srgbClr val="000000"/>
                </a:solidFill>
                <a:latin typeface="Arial"/>
                <a:ea typeface="Arial"/>
                <a:cs typeface="Arial"/>
                <a:sym typeface="Arial"/>
              </a:rPr>
              <a:t>conservation</a:t>
            </a:r>
            <a:r>
              <a:rPr lang="en-US" sz="2400" b="0" i="0" u="none" strike="noStrike" cap="none" dirty="0">
                <a:solidFill>
                  <a:srgbClr val="000000"/>
                </a:solidFill>
                <a:latin typeface="Arial"/>
                <a:ea typeface="Arial"/>
                <a:cs typeface="Arial"/>
                <a:sym typeface="Arial"/>
              </a:rPr>
              <a:t> measures. </a:t>
            </a:r>
            <a:endParaRPr dirty="0"/>
          </a:p>
        </p:txBody>
      </p:sp>
      <p:pic>
        <p:nvPicPr>
          <p:cNvPr id="190" name="Google Shape;190;p23"/>
          <p:cNvPicPr preferRelativeResize="0"/>
          <p:nvPr/>
        </p:nvPicPr>
        <p:blipFill rotWithShape="1">
          <a:blip r:embed="rId4">
            <a:alphaModFix/>
          </a:blip>
          <a:srcRect/>
          <a:stretch/>
        </p:blipFill>
        <p:spPr>
          <a:xfrm>
            <a:off x="8660" y="5118760"/>
            <a:ext cx="12174680" cy="17392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97" name="Google Shape;197;p24"/>
          <p:cNvSpPr txBox="1">
            <a:spLocks noGrp="1"/>
          </p:cNvSpPr>
          <p:nvPr>
            <p:ph type="title"/>
          </p:nvPr>
        </p:nvSpPr>
        <p:spPr>
          <a:xfrm>
            <a:off x="5010150" y="441325"/>
            <a:ext cx="3403600" cy="7143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74074"/>
              <a:buNone/>
            </a:pPr>
            <a:r>
              <a:rPr lang="en-US" sz="2800" b="1" dirty="0">
                <a:solidFill>
                  <a:srgbClr val="000000"/>
                </a:solidFill>
                <a:latin typeface="Arial"/>
                <a:ea typeface="Arial"/>
                <a:cs typeface="Arial"/>
                <a:sym typeface="Arial"/>
              </a:rPr>
              <a:t>Burke et al. 2015</a:t>
            </a:r>
            <a:endParaRPr sz="2800" dirty="0">
              <a:latin typeface="Arial"/>
              <a:ea typeface="Arial"/>
              <a:cs typeface="Arial"/>
              <a:sym typeface="Arial"/>
            </a:endParaRPr>
          </a:p>
        </p:txBody>
      </p:sp>
      <p:sp>
        <p:nvSpPr>
          <p:cNvPr id="198" name="Google Shape;198;p24"/>
          <p:cNvSpPr txBox="1"/>
          <p:nvPr/>
        </p:nvSpPr>
        <p:spPr>
          <a:xfrm>
            <a:off x="222250" y="1270000"/>
            <a:ext cx="11969750"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1" u="none" strike="noStrike" cap="none" dirty="0">
                <a:solidFill>
                  <a:srgbClr val="000000"/>
                </a:solidFill>
                <a:latin typeface="Arial"/>
                <a:ea typeface="Arial"/>
                <a:cs typeface="Arial"/>
                <a:sym typeface="Arial"/>
              </a:rPr>
              <a:t>What insights can we take away from this CDA?</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1" u="none" strike="noStrike" cap="none" dirty="0">
                <a:solidFill>
                  <a:srgbClr val="000000"/>
                </a:solidFill>
                <a:latin typeface="Arial"/>
                <a:ea typeface="Arial"/>
                <a:cs typeface="Arial"/>
                <a:sym typeface="Arial"/>
              </a:rPr>
              <a:t>The Franklin Press </a:t>
            </a:r>
            <a:r>
              <a:rPr lang="en-US" sz="2400" b="0" i="0" u="none" strike="noStrike" cap="none" dirty="0">
                <a:solidFill>
                  <a:srgbClr val="000000"/>
                </a:solidFill>
                <a:latin typeface="Arial"/>
                <a:ea typeface="Arial"/>
                <a:cs typeface="Arial"/>
                <a:sym typeface="Arial"/>
              </a:rPr>
              <a:t>has a </a:t>
            </a:r>
            <a:r>
              <a:rPr lang="en-US" sz="2400" b="1" i="0" u="none" strike="noStrike" cap="none" dirty="0">
                <a:solidFill>
                  <a:srgbClr val="000000"/>
                </a:solidFill>
                <a:latin typeface="Arial"/>
                <a:ea typeface="Arial"/>
                <a:cs typeface="Arial"/>
                <a:sym typeface="Arial"/>
              </a:rPr>
              <a:t>strong ethos </a:t>
            </a:r>
            <a:r>
              <a:rPr lang="en-US" sz="2400" b="0" i="0" u="none" strike="noStrike" cap="none" dirty="0">
                <a:solidFill>
                  <a:srgbClr val="000000"/>
                </a:solidFill>
                <a:latin typeface="Arial"/>
                <a:ea typeface="Arial"/>
                <a:cs typeface="Arial"/>
                <a:sym typeface="Arial"/>
              </a:rPr>
              <a:t>with the local residents.</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 has a </a:t>
            </a:r>
            <a:r>
              <a:rPr lang="en-US" sz="2400" b="1" i="0" u="none" strike="noStrike" cap="none" dirty="0">
                <a:solidFill>
                  <a:srgbClr val="000000"/>
                </a:solidFill>
                <a:latin typeface="Arial"/>
                <a:ea typeface="Arial"/>
                <a:cs typeface="Arial"/>
                <a:sym typeface="Arial"/>
              </a:rPr>
              <a:t>conservative</a:t>
            </a:r>
            <a:r>
              <a:rPr lang="en-US" sz="2400" b="0" i="0" u="none" strike="noStrike" cap="none" dirty="0">
                <a:solidFill>
                  <a:srgbClr val="000000"/>
                </a:solidFill>
                <a:latin typeface="Arial"/>
                <a:ea typeface="Arial"/>
                <a:cs typeface="Arial"/>
                <a:sym typeface="Arial"/>
              </a:rPr>
              <a:t> tone of “uncontroversial politeness” over dispute (189).</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 privileges </a:t>
            </a:r>
            <a:r>
              <a:rPr lang="en-US" sz="2400" b="1" i="0" u="none" strike="noStrike" cap="none" dirty="0">
                <a:solidFill>
                  <a:srgbClr val="000000"/>
                </a:solidFill>
                <a:latin typeface="Arial"/>
                <a:ea typeface="Arial"/>
                <a:cs typeface="Arial"/>
                <a:sym typeface="Arial"/>
              </a:rPr>
              <a:t>domesticated</a:t>
            </a:r>
            <a:r>
              <a:rPr lang="en-US" sz="2400" b="0" i="0" u="none" strike="noStrike" cap="none" dirty="0">
                <a:solidFill>
                  <a:srgbClr val="000000"/>
                </a:solidFill>
                <a:latin typeface="Arial"/>
                <a:ea typeface="Arial"/>
                <a:cs typeface="Arial"/>
                <a:sym typeface="Arial"/>
              </a:rPr>
              <a:t> nature (lawns, gardens) over wild or degraded areas.</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There is little or </a:t>
            </a:r>
            <a:r>
              <a:rPr lang="en-US" sz="2400" b="1" i="0" u="none" strike="noStrike" cap="none" dirty="0">
                <a:solidFill>
                  <a:srgbClr val="000000"/>
                </a:solidFill>
                <a:latin typeface="Arial"/>
                <a:ea typeface="Arial"/>
                <a:cs typeface="Arial"/>
                <a:sym typeface="Arial"/>
              </a:rPr>
              <a:t>no connection </a:t>
            </a:r>
            <a:r>
              <a:rPr lang="en-US" sz="2400" b="0" i="0" u="none" strike="noStrike" cap="none" dirty="0">
                <a:solidFill>
                  <a:srgbClr val="000000"/>
                </a:solidFill>
                <a:latin typeface="Arial"/>
                <a:ea typeface="Arial"/>
                <a:cs typeface="Arial"/>
                <a:sym typeface="Arial"/>
              </a:rPr>
              <a:t>between human activities and </a:t>
            </a:r>
            <a:r>
              <a:rPr lang="en-US" sz="2400" b="1" i="0" u="none" strike="noStrike" cap="none" dirty="0">
                <a:solidFill>
                  <a:srgbClr val="000000"/>
                </a:solidFill>
                <a:latin typeface="Arial"/>
                <a:ea typeface="Arial"/>
                <a:cs typeface="Arial"/>
                <a:sym typeface="Arial"/>
              </a:rPr>
              <a:t>degradation.</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 shows little interest in </a:t>
            </a:r>
            <a:r>
              <a:rPr lang="en-US" sz="2400" b="1" i="0" u="none" strike="noStrike" cap="none" dirty="0">
                <a:solidFill>
                  <a:srgbClr val="000000"/>
                </a:solidFill>
                <a:latin typeface="Arial"/>
                <a:ea typeface="Arial"/>
                <a:cs typeface="Arial"/>
                <a:sym typeface="Arial"/>
              </a:rPr>
              <a:t>policy</a:t>
            </a:r>
            <a:r>
              <a:rPr lang="en-US" sz="2400" b="0" i="0" u="none" strike="noStrike" cap="none" dirty="0">
                <a:solidFill>
                  <a:srgbClr val="000000"/>
                </a:solidFill>
                <a:latin typeface="Arial"/>
                <a:ea typeface="Arial"/>
                <a:cs typeface="Arial"/>
                <a:sym typeface="Arial"/>
              </a:rPr>
              <a:t> or </a:t>
            </a:r>
            <a:r>
              <a:rPr lang="en-US" sz="2400" b="1" i="0" u="none" strike="noStrike" cap="none" dirty="0">
                <a:solidFill>
                  <a:srgbClr val="000000"/>
                </a:solidFill>
                <a:latin typeface="Arial"/>
                <a:ea typeface="Arial"/>
                <a:cs typeface="Arial"/>
                <a:sym typeface="Arial"/>
              </a:rPr>
              <a:t>governance</a:t>
            </a:r>
            <a:r>
              <a:rPr lang="en-US" sz="2400" b="0" i="0" u="none" strike="noStrike" cap="none" dirty="0">
                <a:solidFill>
                  <a:srgbClr val="000000"/>
                </a:solidFill>
                <a:latin typeface="Arial"/>
                <a:ea typeface="Arial"/>
                <a:cs typeface="Arial"/>
                <a:sym typeface="Arial"/>
              </a:rPr>
              <a:t> or explaining complexity or trade-offs.</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 assumes </a:t>
            </a:r>
            <a:r>
              <a:rPr lang="en-US" sz="2400" b="1" i="0" u="none" strike="noStrike" cap="none" dirty="0">
                <a:solidFill>
                  <a:srgbClr val="000000"/>
                </a:solidFill>
                <a:latin typeface="Arial"/>
                <a:ea typeface="Arial"/>
                <a:cs typeface="Arial"/>
                <a:sym typeface="Arial"/>
              </a:rPr>
              <a:t>cultural homogeneity </a:t>
            </a:r>
            <a:r>
              <a:rPr lang="en-US" sz="2400" b="0" i="0" u="none" strike="noStrike" cap="none" dirty="0">
                <a:solidFill>
                  <a:srgbClr val="000000"/>
                </a:solidFill>
                <a:latin typeface="Arial"/>
                <a:ea typeface="Arial"/>
                <a:cs typeface="Arial"/>
                <a:sym typeface="Arial"/>
              </a:rPr>
              <a:t>in its readership, and resists a diversity of views. </a:t>
            </a:r>
            <a:endParaRPr dirty="0"/>
          </a:p>
          <a:p>
            <a:pPr marL="342900" marR="0" lvl="0" indent="-19050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199" name="Google Shape;199;p24"/>
          <p:cNvPicPr preferRelativeResize="0"/>
          <p:nvPr/>
        </p:nvPicPr>
        <p:blipFill rotWithShape="1">
          <a:blip r:embed="rId4">
            <a:alphaModFix/>
          </a:blip>
          <a:srcRect/>
          <a:stretch/>
        </p:blipFill>
        <p:spPr>
          <a:xfrm>
            <a:off x="-14870" y="5128651"/>
            <a:ext cx="12206870" cy="1729349"/>
          </a:xfrm>
          <a:prstGeom prst="rect">
            <a:avLst/>
          </a:prstGeom>
          <a:noFill/>
          <a:ln>
            <a:noFill/>
          </a:ln>
        </p:spPr>
      </p:pic>
      <p:sp>
        <p:nvSpPr>
          <p:cNvPr id="200" name="Google Shape;200;p24"/>
          <p:cNvSpPr txBox="1"/>
          <p:nvPr/>
        </p:nvSpPr>
        <p:spPr>
          <a:xfrm>
            <a:off x="77205" y="6582975"/>
            <a:ext cx="393088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dirty="0">
                <a:solidFill>
                  <a:srgbClr val="000000"/>
                </a:solidFill>
                <a:latin typeface="Arial"/>
                <a:ea typeface="Arial"/>
                <a:cs typeface="Arial"/>
                <a:sym typeface="Arial"/>
              </a:rPr>
              <a:t>Unaltered photo by </a:t>
            </a:r>
            <a:r>
              <a:rPr lang="en-US" sz="1200" b="0" i="1" u="none" strike="noStrike" cap="none" dirty="0" err="1">
                <a:solidFill>
                  <a:srgbClr val="000000"/>
                </a:solidFill>
                <a:latin typeface="Arial"/>
                <a:ea typeface="Arial"/>
                <a:cs typeface="Arial"/>
                <a:sym typeface="Arial"/>
              </a:rPr>
              <a:t>Ikcur</a:t>
            </a:r>
            <a:r>
              <a:rPr lang="en-US" sz="1200" b="0" i="1" u="none" strike="noStrike" cap="none" dirty="0">
                <a:solidFill>
                  <a:srgbClr val="000000"/>
                </a:solidFill>
                <a:latin typeface="Arial"/>
                <a:ea typeface="Arial"/>
                <a:cs typeface="Arial"/>
                <a:sym typeface="Arial"/>
              </a:rPr>
              <a:t> via Wikimedia Commons, </a:t>
            </a:r>
            <a:r>
              <a:rPr lang="en-US" sz="1200" b="0" i="1"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4.0</a:t>
            </a:r>
            <a:r>
              <a:rPr lang="en-US" sz="1200" b="0" i="1" u="none" strike="noStrike" cap="none" dirty="0">
                <a:solidFill>
                  <a:srgbClr val="000000"/>
                </a:solidFill>
                <a:latin typeface="Arial"/>
                <a:ea typeface="Arial"/>
                <a:cs typeface="Arial"/>
                <a:sym typeface="Arial"/>
              </a:rPr>
              <a: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Google Shape;20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07" name="Google Shape;207;p25"/>
          <p:cNvSpPr txBox="1">
            <a:spLocks noGrp="1"/>
          </p:cNvSpPr>
          <p:nvPr>
            <p:ph type="title"/>
          </p:nvPr>
        </p:nvSpPr>
        <p:spPr>
          <a:xfrm>
            <a:off x="4583113" y="493357"/>
            <a:ext cx="4027487" cy="7143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74074"/>
              <a:buNone/>
            </a:pPr>
            <a:r>
              <a:rPr lang="en-US" sz="2800" b="1" dirty="0">
                <a:solidFill>
                  <a:srgbClr val="000000"/>
                </a:solidFill>
                <a:latin typeface="Arial"/>
                <a:ea typeface="Arial"/>
                <a:cs typeface="Arial"/>
                <a:sym typeface="Arial"/>
              </a:rPr>
              <a:t>Burke et al. 2015</a:t>
            </a:r>
            <a:endParaRPr sz="2800" dirty="0">
              <a:latin typeface="Arial"/>
              <a:ea typeface="Arial"/>
              <a:cs typeface="Arial"/>
              <a:sym typeface="Arial"/>
            </a:endParaRPr>
          </a:p>
        </p:txBody>
      </p:sp>
      <p:sp>
        <p:nvSpPr>
          <p:cNvPr id="208" name="Google Shape;208;p25"/>
          <p:cNvSpPr txBox="1"/>
          <p:nvPr/>
        </p:nvSpPr>
        <p:spPr>
          <a:xfrm>
            <a:off x="601175" y="1344257"/>
            <a:ext cx="11413025"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1" u="none" strike="noStrike" cap="none" dirty="0">
                <a:solidFill>
                  <a:srgbClr val="000000"/>
                </a:solidFill>
                <a:latin typeface="Arial"/>
                <a:ea typeface="Arial"/>
                <a:cs typeface="Arial"/>
                <a:sym typeface="Arial"/>
              </a:rPr>
              <a:t>What insights can we take away from this CDA?</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Environmental journalism has the power to energize a sense of </a:t>
            </a:r>
            <a:r>
              <a:rPr lang="en-US" sz="2400" b="1" i="0" u="none" strike="noStrike" cap="none" dirty="0">
                <a:solidFill>
                  <a:srgbClr val="000000"/>
                </a:solidFill>
                <a:latin typeface="Arial"/>
                <a:ea typeface="Arial"/>
                <a:cs typeface="Arial"/>
                <a:sym typeface="Arial"/>
              </a:rPr>
              <a:t>collective agency.</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 has the breadth to represent a </a:t>
            </a:r>
            <a:r>
              <a:rPr lang="en-US" sz="2400" b="1" i="0" u="none" strike="noStrike" cap="none" dirty="0">
                <a:solidFill>
                  <a:srgbClr val="000000"/>
                </a:solidFill>
                <a:latin typeface="Arial"/>
                <a:ea typeface="Arial"/>
                <a:cs typeface="Arial"/>
                <a:sym typeface="Arial"/>
              </a:rPr>
              <a:t>diversity of opinion </a:t>
            </a:r>
            <a:r>
              <a:rPr lang="en-US" sz="2400" b="0" i="0" u="none" strike="noStrike" cap="none" dirty="0">
                <a:solidFill>
                  <a:srgbClr val="000000"/>
                </a:solidFill>
                <a:latin typeface="Arial"/>
                <a:ea typeface="Arial"/>
                <a:cs typeface="Arial"/>
                <a:sym typeface="Arial"/>
              </a:rPr>
              <a:t>and views on </a:t>
            </a:r>
            <a:r>
              <a:rPr lang="en-US" sz="2400" b="1" i="0" u="none" strike="noStrike" cap="none" dirty="0">
                <a:solidFill>
                  <a:srgbClr val="000000"/>
                </a:solidFill>
                <a:latin typeface="Arial"/>
                <a:ea typeface="Arial"/>
                <a:cs typeface="Arial"/>
                <a:sym typeface="Arial"/>
              </a:rPr>
              <a:t>policy.</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 may choose to include </a:t>
            </a:r>
            <a:r>
              <a:rPr lang="en-US" sz="2400" b="1" i="0" u="none" strike="noStrike" cap="none" dirty="0">
                <a:solidFill>
                  <a:srgbClr val="000000"/>
                </a:solidFill>
                <a:latin typeface="Arial"/>
                <a:ea typeface="Arial"/>
                <a:cs typeface="Arial"/>
                <a:sym typeface="Arial"/>
              </a:rPr>
              <a:t>heterogeneous populations</a:t>
            </a:r>
            <a:r>
              <a:rPr lang="en-US" sz="2400" b="0" i="0" u="none" strike="noStrike" cap="none" dirty="0">
                <a:solidFill>
                  <a:srgbClr val="000000"/>
                </a:solidFill>
                <a:latin typeface="Arial"/>
                <a:ea typeface="Arial"/>
                <a:cs typeface="Arial"/>
                <a:sym typeface="Arial"/>
              </a:rPr>
              <a:t>, not only dominant cultures.</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It has a responsibility to depict </a:t>
            </a:r>
            <a:r>
              <a:rPr lang="en-US" sz="2400" b="1" i="0" u="none" strike="noStrike" cap="none" dirty="0">
                <a:solidFill>
                  <a:srgbClr val="000000"/>
                </a:solidFill>
                <a:latin typeface="Arial"/>
                <a:ea typeface="Arial"/>
                <a:cs typeface="Arial"/>
                <a:sym typeface="Arial"/>
              </a:rPr>
              <a:t>human drivers of environmental change.</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1" u="none" strike="noStrike" cap="none" dirty="0">
                <a:solidFill>
                  <a:srgbClr val="000000"/>
                </a:solidFill>
                <a:latin typeface="Arial"/>
                <a:ea typeface="Arial"/>
                <a:cs typeface="Arial"/>
                <a:sym typeface="Arial"/>
              </a:rPr>
              <a:t>The Franklin Press</a:t>
            </a:r>
            <a:r>
              <a:rPr lang="en-US" sz="2400" b="0" i="0" u="none" strike="noStrike" cap="none" dirty="0">
                <a:solidFill>
                  <a:srgbClr val="000000"/>
                </a:solidFill>
                <a:latin typeface="Arial"/>
                <a:ea typeface="Arial"/>
                <a:cs typeface="Arial"/>
                <a:sym typeface="Arial"/>
              </a:rPr>
              <a:t>, a respected source of local news, </a:t>
            </a:r>
            <a:r>
              <a:rPr lang="en-US" sz="2400" b="1" i="0" u="none" strike="noStrike" cap="none" dirty="0">
                <a:solidFill>
                  <a:srgbClr val="000000"/>
                </a:solidFill>
                <a:latin typeface="Arial"/>
                <a:ea typeface="Arial"/>
                <a:cs typeface="Arial"/>
                <a:sym typeface="Arial"/>
              </a:rPr>
              <a:t>fails on these fronts.</a:t>
            </a:r>
            <a:endParaRPr dirty="0"/>
          </a:p>
        </p:txBody>
      </p:sp>
      <p:pic>
        <p:nvPicPr>
          <p:cNvPr id="209" name="Google Shape;209;p25"/>
          <p:cNvPicPr preferRelativeResize="0"/>
          <p:nvPr/>
        </p:nvPicPr>
        <p:blipFill rotWithShape="1">
          <a:blip r:embed="rId4">
            <a:alphaModFix/>
          </a:blip>
          <a:srcRect/>
          <a:stretch/>
        </p:blipFill>
        <p:spPr>
          <a:xfrm>
            <a:off x="0" y="5129784"/>
            <a:ext cx="12097512" cy="1728216"/>
          </a:xfrm>
          <a:prstGeom prst="rect">
            <a:avLst/>
          </a:prstGeom>
          <a:noFill/>
          <a:ln>
            <a:noFill/>
          </a:ln>
        </p:spPr>
      </p:pic>
      <p:sp>
        <p:nvSpPr>
          <p:cNvPr id="210" name="Google Shape;210;p25"/>
          <p:cNvSpPr txBox="1"/>
          <p:nvPr/>
        </p:nvSpPr>
        <p:spPr>
          <a:xfrm>
            <a:off x="7768735" y="6581001"/>
            <a:ext cx="400782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dirty="0">
                <a:solidFill>
                  <a:schemeClr val="bg1"/>
                </a:solidFill>
                <a:latin typeface="Arial"/>
                <a:ea typeface="Arial"/>
                <a:cs typeface="Arial"/>
                <a:sym typeface="Arial"/>
              </a:rPr>
              <a:t>Brightened photo by </a:t>
            </a:r>
            <a:r>
              <a:rPr lang="en-US" sz="1200" b="0" i="1" u="none" strike="noStrike" cap="none" dirty="0" err="1">
                <a:solidFill>
                  <a:schemeClr val="bg1"/>
                </a:solidFill>
                <a:latin typeface="Arial"/>
                <a:ea typeface="Arial"/>
                <a:cs typeface="Arial"/>
                <a:sym typeface="Arial"/>
              </a:rPr>
              <a:t>Ikcur</a:t>
            </a:r>
            <a:r>
              <a:rPr lang="en-US" sz="1200" b="0" i="1" u="none" strike="noStrike" cap="none" dirty="0">
                <a:solidFill>
                  <a:schemeClr val="bg1"/>
                </a:solidFill>
                <a:latin typeface="Arial"/>
                <a:ea typeface="Arial"/>
                <a:cs typeface="Arial"/>
                <a:sym typeface="Arial"/>
              </a:rPr>
              <a:t> via Wikimedia Commons, </a:t>
            </a:r>
            <a:r>
              <a:rPr lang="en-US" sz="1200" b="0" i="1" u="sng" strike="noStrike" cap="none" dirty="0">
                <a:solidFill>
                  <a:schemeClr val="bg1"/>
                </a:solidFill>
                <a:latin typeface="Arial"/>
                <a:ea typeface="Arial"/>
                <a:cs typeface="Arial"/>
                <a:sym typeface="Arial"/>
                <a:hlinkClick r:id="rId5">
                  <a:extLst>
                    <a:ext uri="{A12FA001-AC4F-418D-AE19-62706E023703}">
                      <ahyp:hlinkClr xmlns:ahyp="http://schemas.microsoft.com/office/drawing/2018/hyperlinkcolor" val="tx"/>
                    </a:ext>
                  </a:extLst>
                </a:hlinkClick>
              </a:rPr>
              <a:t>4.0</a:t>
            </a:r>
            <a:r>
              <a:rPr lang="en-US" sz="1200" b="0" i="1" u="none" strike="noStrike" cap="none" dirty="0">
                <a:solidFill>
                  <a:schemeClr val="bg1"/>
                </a:solidFill>
                <a:latin typeface="Arial"/>
                <a:ea typeface="Arial"/>
                <a:cs typeface="Arial"/>
                <a:sym typeface="Arial"/>
              </a:rPr>
              <a:t>.</a:t>
            </a:r>
            <a:endParaRPr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1932351" y="610574"/>
            <a:ext cx="9689929" cy="64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Is Critical Discourse Analysis (CDA)? </a:t>
            </a:r>
            <a:endParaRPr sz="2900" dirty="0"/>
          </a:p>
        </p:txBody>
      </p:sp>
      <p:sp>
        <p:nvSpPr>
          <p:cNvPr id="111" name="Google Shape;11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4" name="Google Shape;114;p2"/>
          <p:cNvSpPr txBox="1"/>
          <p:nvPr/>
        </p:nvSpPr>
        <p:spPr>
          <a:xfrm>
            <a:off x="606752" y="1566241"/>
            <a:ext cx="1143480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CDA represents a variety of quantitative, qualitative, and comparative approaches to analyzing texts </a:t>
            </a:r>
            <a:r>
              <a:rPr lang="en-US" sz="2000" b="1" i="0" u="none" strike="noStrike" cap="none" dirty="0">
                <a:solidFill>
                  <a:srgbClr val="000000"/>
                </a:solidFill>
                <a:latin typeface="Arial"/>
                <a:ea typeface="Arial"/>
                <a:cs typeface="Arial"/>
                <a:sym typeface="Arial"/>
              </a:rPr>
              <a:t> to uncover texts’ connotations, biases, erasures, and social context.</a:t>
            </a:r>
            <a:r>
              <a:rPr lang="en-US" sz="2000" b="0" i="0" u="none" strike="noStrike" cap="none" dirty="0">
                <a:solidFill>
                  <a:srgbClr val="000000"/>
                </a:solidFill>
                <a:latin typeface="Arial"/>
                <a:ea typeface="Arial"/>
                <a:cs typeface="Arial"/>
                <a:sym typeface="Arial"/>
              </a:rPr>
              <a:t>  </a:t>
            </a:r>
            <a:endParaRPr sz="2000" b="1" i="0" u="none" strike="noStrike" cap="none" dirty="0">
              <a:solidFill>
                <a:srgbClr val="000000"/>
              </a:solidFill>
              <a:latin typeface="Arial"/>
              <a:ea typeface="Arial"/>
              <a:cs typeface="Arial"/>
              <a:sym typeface="Arial"/>
            </a:endParaRPr>
          </a:p>
        </p:txBody>
      </p:sp>
      <p:sp>
        <p:nvSpPr>
          <p:cNvPr id="115" name="Google Shape;115;p2"/>
          <p:cNvSpPr txBox="1"/>
          <p:nvPr/>
        </p:nvSpPr>
        <p:spPr>
          <a:xfrm>
            <a:off x="838201" y="6400412"/>
            <a:ext cx="508852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rial"/>
                <a:ea typeface="Arial"/>
                <a:cs typeface="Arial"/>
                <a:sym typeface="Arial"/>
              </a:rPr>
              <a:t>Unaltered photo by Jamain via Wikimedia Commons, </a:t>
            </a:r>
            <a:r>
              <a:rPr lang="en-US" sz="1200" b="0" i="1"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3.0</a:t>
            </a:r>
            <a:r>
              <a:rPr lang="en-US" sz="1200" b="0" i="1" u="none" strike="noStrike" cap="none">
                <a:solidFill>
                  <a:srgbClr val="000000"/>
                </a:solidFill>
                <a:latin typeface="Arial"/>
                <a:ea typeface="Arial"/>
                <a:cs typeface="Arial"/>
                <a:sym typeface="Arial"/>
              </a:rPr>
              <a:t>.</a:t>
            </a:r>
            <a:endParaRPr/>
          </a:p>
        </p:txBody>
      </p:sp>
      <p:pic>
        <p:nvPicPr>
          <p:cNvPr id="116" name="Google Shape;116;p2"/>
          <p:cNvPicPr preferRelativeResize="0"/>
          <p:nvPr/>
        </p:nvPicPr>
        <p:blipFill rotWithShape="1">
          <a:blip r:embed="rId5">
            <a:alphaModFix/>
          </a:blip>
          <a:srcRect/>
          <a:stretch/>
        </p:blipFill>
        <p:spPr>
          <a:xfrm>
            <a:off x="340025" y="2495272"/>
            <a:ext cx="5586699" cy="3835400"/>
          </a:xfrm>
          <a:prstGeom prst="rect">
            <a:avLst/>
          </a:prstGeom>
          <a:noFill/>
          <a:ln>
            <a:noFill/>
          </a:ln>
        </p:spPr>
      </p:pic>
      <p:sp>
        <p:nvSpPr>
          <p:cNvPr id="2" name="TextBox 1">
            <a:extLst>
              <a:ext uri="{FF2B5EF4-FFF2-40B4-BE49-F238E27FC236}">
                <a16:creationId xmlns:a16="http://schemas.microsoft.com/office/drawing/2014/main" id="{0192E07B-451D-212B-F400-85B181DD8549}"/>
              </a:ext>
            </a:extLst>
          </p:cNvPr>
          <p:cNvSpPr txBox="1"/>
          <p:nvPr/>
        </p:nvSpPr>
        <p:spPr>
          <a:xfrm>
            <a:off x="6265276" y="2717562"/>
            <a:ext cx="5088523" cy="2462213"/>
          </a:xfrm>
          <a:prstGeom prst="rect">
            <a:avLst/>
          </a:prstGeom>
          <a:noFill/>
        </p:spPr>
        <p:txBody>
          <a:bodyPr wrap="square" rtlCol="0">
            <a:spAutoFit/>
          </a:bodyPr>
          <a:lstStyle/>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CDA may be applied to:</a:t>
            </a:r>
            <a:endParaRPr lang="en-US" dirty="0"/>
          </a:p>
          <a:p>
            <a:pPr marL="342900" marR="0" lvl="5" indent="-215900" rtl="0">
              <a:lnSpc>
                <a:spcPct val="100000"/>
              </a:lnSpc>
              <a:spcBef>
                <a:spcPts val="0"/>
              </a:spcBef>
              <a:spcAft>
                <a:spcPts val="0"/>
              </a:spcAft>
              <a:buClr>
                <a:srgbClr val="000000"/>
              </a:buClr>
              <a:buSzPts val="2000"/>
              <a:buFont typeface="Noto Sans Symbols"/>
              <a:buNone/>
            </a:pPr>
            <a:endParaRPr lang="en-US" sz="2000" b="0" i="0" u="none" strike="noStrike" cap="none" dirty="0">
              <a:solidFill>
                <a:srgbClr val="000000"/>
              </a:solidFill>
              <a:latin typeface="Arial"/>
              <a:ea typeface="Arial"/>
              <a:cs typeface="Arial"/>
              <a:sym typeface="Arial"/>
            </a:endParaRPr>
          </a:p>
          <a:p>
            <a:pPr marL="342900" marR="0" lvl="5"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scientific publications</a:t>
            </a:r>
            <a:endParaRPr lang="en-US" dirty="0"/>
          </a:p>
          <a:p>
            <a:pPr marL="342900" marR="0" lvl="0"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policy documents</a:t>
            </a:r>
            <a:endParaRPr lang="en-US" dirty="0"/>
          </a:p>
          <a:p>
            <a:pPr marL="342900" marR="0" lvl="0"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archival and historical materials</a:t>
            </a:r>
            <a:endParaRPr lang="en-US" dirty="0"/>
          </a:p>
          <a:p>
            <a:pPr marL="342900" marR="0" lvl="6"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films, images, and other creative media</a:t>
            </a:r>
            <a:endParaRPr lang="en-US" dirty="0"/>
          </a:p>
          <a:p>
            <a:pPr marL="342900" marR="0" lvl="0" indent="-342900" rtl="0">
              <a:lnSpc>
                <a:spcPct val="100000"/>
              </a:lnSpc>
              <a:spcBef>
                <a:spcPts val="0"/>
              </a:spcBef>
              <a:spcAft>
                <a:spcPts val="0"/>
              </a:spcAft>
              <a:buClr>
                <a:srgbClr val="000000"/>
              </a:buClr>
              <a:buSzPts val="2000"/>
              <a:buFont typeface="Noto Sans Symbols"/>
              <a:buChar char="✔"/>
            </a:pPr>
            <a:r>
              <a:rPr lang="en-US" sz="2000" b="1" i="0" u="none" strike="noStrike" cap="none" dirty="0">
                <a:solidFill>
                  <a:srgbClr val="000000"/>
                </a:solidFill>
                <a:latin typeface="Arial"/>
                <a:ea typeface="Arial"/>
                <a:cs typeface="Arial"/>
                <a:sym typeface="Arial"/>
              </a:rPr>
              <a:t>journalism</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358497" y="565634"/>
            <a:ext cx="6585720" cy="528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Are Some Forms of CDA? </a:t>
            </a:r>
            <a:endParaRPr sz="2900" dirty="0"/>
          </a:p>
        </p:txBody>
      </p:sp>
      <p:sp>
        <p:nvSpPr>
          <p:cNvPr id="124" name="Google Shape;124;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5" name="Google Shape;125;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6" name="Google Shape;126;p17"/>
          <p:cNvSpPr txBox="1"/>
          <p:nvPr/>
        </p:nvSpPr>
        <p:spPr>
          <a:xfrm>
            <a:off x="282010" y="1634834"/>
            <a:ext cx="8118505" cy="4708941"/>
          </a:xfrm>
          <a:prstGeom prst="rect">
            <a:avLst/>
          </a:prstGeom>
          <a:noFill/>
          <a:ln>
            <a:noFill/>
          </a:ln>
        </p:spPr>
        <p:txBody>
          <a:bodyPr spcFirstLastPara="1" wrap="square" lIns="91425" tIns="45700" rIns="91425" bIns="45700" anchor="t" anchorCtr="0">
            <a:spAutoFit/>
          </a:bodyPr>
          <a:lstStyle/>
          <a:p>
            <a:pPr marL="457200" marR="0" lvl="0" algn="l" rtl="0">
              <a:lnSpc>
                <a:spcPct val="100000"/>
              </a:lnSpc>
              <a:spcBef>
                <a:spcPts val="0"/>
              </a:spcBef>
              <a:spcAft>
                <a:spcPts val="0"/>
              </a:spcAft>
            </a:pPr>
            <a:r>
              <a:rPr lang="en-US" sz="2000" b="1" i="0" u="none" strike="noStrike" cap="none" dirty="0">
                <a:solidFill>
                  <a:srgbClr val="000000"/>
                </a:solidFill>
                <a:latin typeface="Arial"/>
                <a:ea typeface="Arial"/>
                <a:cs typeface="Arial"/>
                <a:sym typeface="Arial"/>
              </a:rPr>
              <a:t>Visual Discourse Analysis (VDA)</a:t>
            </a:r>
            <a:r>
              <a:rPr lang="en-US" sz="2000" b="0" i="0" u="none" strike="noStrike" cap="none" dirty="0">
                <a:solidFill>
                  <a:srgbClr val="000000"/>
                </a:solidFill>
                <a:latin typeface="Arial"/>
                <a:ea typeface="Arial"/>
                <a:cs typeface="Arial"/>
                <a:sym typeface="Arial"/>
              </a:rPr>
              <a:t>: VDA reveals how images mediate themes like time, truth, and power. Visuals include photos, films, advertisements, and scientific charts and graphs. VDA can be applied to the discourse surrounding human landscape use, climate change, and greenwashing.</a:t>
            </a:r>
            <a:br>
              <a:rPr lang="en-US" sz="2000" b="0" i="0" u="none" strike="noStrike" cap="none" dirty="0">
                <a:solidFill>
                  <a:srgbClr val="000000"/>
                </a:solidFill>
                <a:latin typeface="Arial"/>
                <a:ea typeface="Arial"/>
                <a:cs typeface="Arial"/>
                <a:sym typeface="Arial"/>
              </a:rPr>
            </a:br>
            <a:endParaRPr lang="en-US" sz="2000" dirty="0"/>
          </a:p>
          <a:p>
            <a:pPr marL="457200" marR="0" lvl="0" algn="l" rtl="0">
              <a:lnSpc>
                <a:spcPct val="100000"/>
              </a:lnSpc>
              <a:spcBef>
                <a:spcPts val="0"/>
              </a:spcBef>
              <a:spcAft>
                <a:spcPts val="0"/>
              </a:spcAft>
            </a:pPr>
            <a:r>
              <a:rPr lang="en-US" sz="2000" b="1" i="0" u="none" strike="noStrike" cap="none" dirty="0">
                <a:solidFill>
                  <a:srgbClr val="000000"/>
                </a:solidFill>
                <a:latin typeface="Arial"/>
                <a:ea typeface="Arial"/>
                <a:cs typeface="Arial"/>
                <a:sym typeface="Arial"/>
              </a:rPr>
              <a:t>Narrative Discourse Analysis (NDA)</a:t>
            </a:r>
            <a:r>
              <a:rPr lang="en-US" sz="2000" b="0" i="0" u="none" strike="noStrike" cap="none" dirty="0">
                <a:solidFill>
                  <a:srgbClr val="000000"/>
                </a:solidFill>
                <a:latin typeface="Arial"/>
                <a:ea typeface="Arial"/>
                <a:cs typeface="Arial"/>
                <a:sym typeface="Arial"/>
              </a:rPr>
              <a:t>: Narratives have surface-level, denotative values; they also have implied connotative values, and their use can uphold myths that have a range of environmental effects. NDAs are direct reader responses to texts that question the truth of narratives and examine how they may be the construct of particular stakeholders, who may have submerged agendas. </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p:txBody>
      </p:sp>
      <p:pic>
        <p:nvPicPr>
          <p:cNvPr id="127" name="Google Shape;127;p17"/>
          <p:cNvPicPr preferRelativeResize="0"/>
          <p:nvPr/>
        </p:nvPicPr>
        <p:blipFill rotWithShape="1">
          <a:blip r:embed="rId4">
            <a:alphaModFix/>
          </a:blip>
          <a:srcRect/>
          <a:stretch/>
        </p:blipFill>
        <p:spPr>
          <a:xfrm>
            <a:off x="9050780" y="1214306"/>
            <a:ext cx="2928379" cy="5204958"/>
          </a:xfrm>
          <a:prstGeom prst="rect">
            <a:avLst/>
          </a:prstGeom>
          <a:noFill/>
          <a:ln>
            <a:noFill/>
          </a:ln>
        </p:spPr>
      </p:pic>
      <p:sp>
        <p:nvSpPr>
          <p:cNvPr id="128" name="Google Shape;128;p17"/>
          <p:cNvSpPr txBox="1"/>
          <p:nvPr/>
        </p:nvSpPr>
        <p:spPr>
          <a:xfrm>
            <a:off x="8944359" y="6451311"/>
            <a:ext cx="314122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0" i="1" u="none" strike="noStrike" cap="none" dirty="0">
                <a:solidFill>
                  <a:srgbClr val="000000"/>
                </a:solidFill>
                <a:latin typeface="Arial"/>
                <a:ea typeface="Arial"/>
                <a:cs typeface="Arial"/>
                <a:sym typeface="Arial"/>
              </a:rPr>
              <a:t>Image courtesy of the UK’s Advertising Standards Authority</a:t>
            </a:r>
            <a:endParaRPr dirty="0"/>
          </a:p>
        </p:txBody>
      </p:sp>
    </p:spTree>
    <p:extLst>
      <p:ext uri="{BB962C8B-B14F-4D97-AF65-F5344CB8AC3E}">
        <p14:creationId xmlns:p14="http://schemas.microsoft.com/office/powerpoint/2010/main" val="57361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358497" y="565634"/>
            <a:ext cx="6585720" cy="528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Are Some Forms of CDA? </a:t>
            </a:r>
            <a:endParaRPr sz="2900" dirty="0"/>
          </a:p>
        </p:txBody>
      </p:sp>
      <p:sp>
        <p:nvSpPr>
          <p:cNvPr id="124" name="Google Shape;124;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5" name="Google Shape;125;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6" name="Google Shape;126;p17"/>
          <p:cNvSpPr txBox="1"/>
          <p:nvPr/>
        </p:nvSpPr>
        <p:spPr>
          <a:xfrm>
            <a:off x="282010" y="1634834"/>
            <a:ext cx="8118505" cy="2554505"/>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r>
              <a:rPr lang="en-US" sz="2000" b="1" i="0" u="none" strike="noStrike" cap="none" dirty="0">
                <a:solidFill>
                  <a:srgbClr val="000000"/>
                </a:solidFill>
                <a:latin typeface="Arial"/>
                <a:ea typeface="Arial"/>
                <a:cs typeface="Arial"/>
                <a:sym typeface="Arial"/>
              </a:rPr>
              <a:t> </a:t>
            </a:r>
            <a:endParaRPr lang="en-US"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Qualitative Content Analysis (QCA)</a:t>
            </a:r>
            <a:r>
              <a:rPr lang="en-US" sz="2000" b="0" i="0" u="none" strike="noStrike" cap="none" dirty="0">
                <a:solidFill>
                  <a:srgbClr val="000000"/>
                </a:solidFill>
                <a:latin typeface="Arial"/>
                <a:ea typeface="Arial"/>
                <a:cs typeface="Arial"/>
                <a:sym typeface="Arial"/>
              </a:rPr>
              <a:t>: Data-processing software allows analysts to compile thematic and lexical trends across hundreds of documents. QCA is a technological evolution that employs narrative analysis on a larger scale in order to handle the big data of public discourse and policy.  </a:t>
            </a:r>
            <a:endParaRPr sz="2000"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p:txBody>
      </p:sp>
      <p:pic>
        <p:nvPicPr>
          <p:cNvPr id="127" name="Google Shape;127;p17"/>
          <p:cNvPicPr preferRelativeResize="0"/>
          <p:nvPr/>
        </p:nvPicPr>
        <p:blipFill rotWithShape="1">
          <a:blip r:embed="rId4">
            <a:alphaModFix/>
          </a:blip>
          <a:srcRect/>
          <a:stretch/>
        </p:blipFill>
        <p:spPr>
          <a:xfrm>
            <a:off x="9050780" y="1214306"/>
            <a:ext cx="2928379" cy="5204958"/>
          </a:xfrm>
          <a:prstGeom prst="rect">
            <a:avLst/>
          </a:prstGeom>
          <a:noFill/>
          <a:ln>
            <a:noFill/>
          </a:ln>
        </p:spPr>
      </p:pic>
      <p:sp>
        <p:nvSpPr>
          <p:cNvPr id="128" name="Google Shape;128;p17"/>
          <p:cNvSpPr txBox="1"/>
          <p:nvPr/>
        </p:nvSpPr>
        <p:spPr>
          <a:xfrm>
            <a:off x="8944359" y="6451311"/>
            <a:ext cx="314122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0" i="1" u="none" strike="noStrike" cap="none" dirty="0">
                <a:solidFill>
                  <a:srgbClr val="000000"/>
                </a:solidFill>
                <a:latin typeface="Arial"/>
                <a:ea typeface="Arial"/>
                <a:cs typeface="Arial"/>
                <a:sym typeface="Arial"/>
              </a:rPr>
              <a:t>Image courtesy of the UK’s Advertising Standards Authority</a:t>
            </a:r>
            <a:endParaRPr dirty="0"/>
          </a:p>
        </p:txBody>
      </p:sp>
    </p:spTree>
    <p:extLst>
      <p:ext uri="{BB962C8B-B14F-4D97-AF65-F5344CB8AC3E}">
        <p14:creationId xmlns:p14="http://schemas.microsoft.com/office/powerpoint/2010/main" val="403010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3"/>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b="100000"/>
            </a:path>
            <a:tileRect t="-100000" r="-100000"/>
          </a:gradFill>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accent6">
              <a:lumMod val="40000"/>
              <a:lumOff val="60000"/>
            </a:schemeClr>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Google Shape;134;p18"/>
          <p:cNvSpPr txBox="1">
            <a:spLocks noGrp="1"/>
          </p:cNvSpPr>
          <p:nvPr>
            <p:ph type="title"/>
          </p:nvPr>
        </p:nvSpPr>
        <p:spPr>
          <a:xfrm>
            <a:off x="371094" y="1161288"/>
            <a:ext cx="3438144" cy="1124712"/>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000000"/>
              </a:buClr>
              <a:buSzPts val="3600"/>
              <a:buNone/>
            </a:pPr>
            <a:r>
              <a:rPr lang="en-US" sz="2400" b="1" dirty="0">
                <a:latin typeface="Arial"/>
                <a:ea typeface="Arial"/>
                <a:cs typeface="Arial"/>
                <a:sym typeface="Arial"/>
              </a:rPr>
              <a:t>How Will We Use CDA in This Lesson?</a:t>
            </a:r>
            <a:endParaRPr lang="en-US" sz="2400" dirty="0"/>
          </a:p>
        </p:txBody>
      </p:sp>
      <p:sp>
        <p:nvSpPr>
          <p:cNvPr id="151" name="Rectangle 15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3" name="Rectangle 15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chemeClr val="accent6"/>
          </a:solid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5" name="Google Shape;135;p18"/>
          <p:cNvSpPr txBox="1">
            <a:spLocks noGrp="1"/>
          </p:cNvSpPr>
          <p:nvPr>
            <p:ph type="sldNum" idx="12"/>
          </p:nvPr>
        </p:nvSpPr>
        <p:spPr>
          <a:xfrm>
            <a:off x="9809816" y="4888325"/>
            <a:ext cx="1581644" cy="210520"/>
          </a:xfrm>
          <a:prstGeom prst="rect">
            <a:avLst/>
          </a:prstGeom>
          <a:noFill/>
          <a:ln>
            <a:noFill/>
          </a:ln>
        </p:spPr>
        <p:txBody>
          <a:bodyPr spcFirstLastPara="1" wrap="square" lIns="91425" tIns="45700" rIns="91425" bIns="45700" anchor="ctr" anchorCtr="0">
            <a:noAutofit/>
          </a:bodyPr>
          <a:lstStyle/>
          <a:p>
            <a:pPr>
              <a:spcAft>
                <a:spcPts val="600"/>
              </a:spcAft>
            </a:pPr>
            <a:fld id="{00000000-1234-1234-1234-123412341234}" type="slidenum">
              <a:rPr lang="en-US" sz="684" b="0" i="0" u="none" strike="noStrike" cap="none">
                <a:solidFill>
                  <a:srgbClr val="888888"/>
                </a:solidFill>
                <a:latin typeface="Calibri"/>
                <a:ea typeface="Calibri"/>
                <a:cs typeface="Calibri"/>
                <a:sym typeface="Calibri"/>
              </a:rPr>
              <a:pPr>
                <a:spcAft>
                  <a:spcPts val="600"/>
                </a:spcAft>
              </a:pPr>
              <a:t>4</a:t>
            </a:fld>
            <a:endParaRPr lang="en-US"/>
          </a:p>
        </p:txBody>
      </p:sp>
      <p:sp>
        <p:nvSpPr>
          <p:cNvPr id="136" name="Google Shape;136;p18"/>
          <p:cNvSpPr/>
          <p:nvPr/>
        </p:nvSpPr>
        <p:spPr>
          <a:xfrm>
            <a:off x="8291489" y="3094034"/>
            <a:ext cx="136973" cy="327100"/>
          </a:xfrm>
          <a:prstGeom prst="rect">
            <a:avLst/>
          </a:prstGeom>
          <a:noFill/>
          <a:ln>
            <a:noFill/>
          </a:ln>
        </p:spPr>
        <p:txBody>
          <a:bodyPr spcFirstLastPara="1" wrap="square" lIns="91425" tIns="45700" rIns="91425" bIns="45700" anchor="t" anchorCtr="0">
            <a:spAutoFit/>
          </a:bodyPr>
          <a:lstStyle/>
          <a:p>
            <a:pPr>
              <a:spcAft>
                <a:spcPts val="600"/>
              </a:spcAft>
              <a:buSzPts val="1800"/>
            </a:pPr>
            <a:r>
              <a:rPr lang="en-US" sz="1026" b="0" i="0" u="none" strike="noStrike" cap="none">
                <a:solidFill>
                  <a:srgbClr val="000000"/>
                </a:solidFill>
                <a:latin typeface="Calibri"/>
                <a:ea typeface="Arial"/>
                <a:cs typeface="Calibri"/>
                <a:sym typeface="Calibri"/>
              </a:rPr>
              <a:t> </a:t>
            </a:r>
            <a:endParaRPr lang="en-US" sz="1800" b="0" i="0" u="none" strike="noStrike" cap="none">
              <a:solidFill>
                <a:schemeClr val="dk1"/>
              </a:solidFill>
              <a:latin typeface="Calibri"/>
              <a:ea typeface="Calibri"/>
              <a:cs typeface="Calibri"/>
              <a:sym typeface="Calibri"/>
            </a:endParaRPr>
          </a:p>
        </p:txBody>
      </p:sp>
      <p:sp>
        <p:nvSpPr>
          <p:cNvPr id="137" name="Google Shape;137;p18"/>
          <p:cNvSpPr/>
          <p:nvPr/>
        </p:nvSpPr>
        <p:spPr>
          <a:xfrm>
            <a:off x="8291489" y="3094034"/>
            <a:ext cx="136973" cy="327100"/>
          </a:xfrm>
          <a:prstGeom prst="rect">
            <a:avLst/>
          </a:prstGeom>
          <a:noFill/>
          <a:ln>
            <a:noFill/>
          </a:ln>
        </p:spPr>
        <p:txBody>
          <a:bodyPr spcFirstLastPara="1" wrap="square" lIns="91425" tIns="45700" rIns="91425" bIns="45700" anchor="t" anchorCtr="0">
            <a:spAutoFit/>
          </a:bodyPr>
          <a:lstStyle/>
          <a:p>
            <a:pPr>
              <a:spcAft>
                <a:spcPts val="600"/>
              </a:spcAft>
              <a:buSzPts val="1800"/>
            </a:pPr>
            <a:r>
              <a:rPr lang="en-US" sz="1026" b="0" i="0" u="none" strike="noStrike" cap="none">
                <a:solidFill>
                  <a:srgbClr val="000000"/>
                </a:solidFill>
                <a:latin typeface="Calibri"/>
                <a:ea typeface="Arial"/>
                <a:cs typeface="Calibri"/>
                <a:sym typeface="Calibri"/>
              </a:rPr>
              <a:t> </a:t>
            </a:r>
            <a:endParaRPr lang="en-US" sz="1800" b="0" i="0" u="none" strike="noStrike" cap="none">
              <a:solidFill>
                <a:schemeClr val="dk1"/>
              </a:solidFill>
              <a:latin typeface="Calibri"/>
              <a:ea typeface="Calibri"/>
              <a:cs typeface="Calibri"/>
              <a:sym typeface="Calibri"/>
            </a:endParaRPr>
          </a:p>
        </p:txBody>
      </p:sp>
      <p:sp>
        <p:nvSpPr>
          <p:cNvPr id="138" name="Google Shape;138;p18"/>
          <p:cNvSpPr txBox="1"/>
          <p:nvPr/>
        </p:nvSpPr>
        <p:spPr>
          <a:xfrm>
            <a:off x="5309719" y="525928"/>
            <a:ext cx="6331064" cy="784790"/>
          </a:xfrm>
          <a:prstGeom prst="rect">
            <a:avLst/>
          </a:prstGeom>
          <a:noFill/>
          <a:ln>
            <a:noFill/>
          </a:ln>
        </p:spPr>
        <p:txBody>
          <a:bodyPr spcFirstLastPara="1" wrap="square" lIns="91425" tIns="45700" rIns="91425" bIns="45700" anchor="t" anchorCtr="0">
            <a:spAutoFit/>
          </a:bodyPr>
          <a:lstStyle/>
          <a:p>
            <a:pPr marL="260604" algn="ctr">
              <a:spcAft>
                <a:spcPts val="600"/>
              </a:spcAft>
            </a:pPr>
            <a:r>
              <a:rPr lang="en-US" sz="2000" b="1" i="0" u="none" strike="noStrike" cap="none" dirty="0">
                <a:solidFill>
                  <a:srgbClr val="000000"/>
                </a:solidFill>
                <a:latin typeface="Arial"/>
                <a:ea typeface="Arial"/>
                <a:cs typeface="Arial"/>
                <a:sym typeface="Arial"/>
              </a:rPr>
              <a:t>Excerpt: “The Feds Crack Down on Feral Cattle” </a:t>
            </a:r>
            <a:br>
              <a:rPr lang="en-US" sz="2000" b="1" i="0" u="none" strike="noStrike" cap="none" dirty="0">
                <a:solidFill>
                  <a:srgbClr val="000000"/>
                </a:solidFill>
                <a:latin typeface="Arial"/>
                <a:ea typeface="Arial"/>
                <a:cs typeface="Arial"/>
                <a:sym typeface="Arial"/>
              </a:rPr>
            </a:br>
            <a:r>
              <a:rPr lang="en-US" sz="2000" b="1" i="0" u="none" strike="noStrike" cap="none" dirty="0">
                <a:solidFill>
                  <a:srgbClr val="000000"/>
                </a:solidFill>
                <a:latin typeface="Arial"/>
                <a:ea typeface="Arial"/>
                <a:cs typeface="Arial"/>
                <a:sym typeface="Arial"/>
              </a:rPr>
              <a:t>by Jonathan Thompson of </a:t>
            </a:r>
            <a:r>
              <a:rPr lang="en-US" sz="2000" b="1" i="1" u="none" strike="noStrike" cap="none" dirty="0">
                <a:solidFill>
                  <a:srgbClr val="000000"/>
                </a:solidFill>
                <a:latin typeface="Arial"/>
                <a:ea typeface="Arial"/>
                <a:cs typeface="Arial"/>
                <a:sym typeface="Arial"/>
              </a:rPr>
              <a:t>High Country News</a:t>
            </a:r>
            <a:r>
              <a:rPr lang="en-US" sz="2000" b="1" i="0" u="none" strike="noStrike" cap="none" dirty="0">
                <a:solidFill>
                  <a:srgbClr val="000000"/>
                </a:solidFill>
                <a:latin typeface="Arial"/>
                <a:ea typeface="Arial"/>
                <a:cs typeface="Arial"/>
                <a:sym typeface="Arial"/>
              </a:rPr>
              <a:t>:</a:t>
            </a:r>
            <a:endParaRPr lang="en-US" b="1" i="0" u="none" strike="noStrike" cap="none" dirty="0">
              <a:solidFill>
                <a:srgbClr val="000000"/>
              </a:solidFill>
              <a:latin typeface="Arial"/>
              <a:ea typeface="Arial"/>
              <a:cs typeface="Arial"/>
              <a:sym typeface="Arial"/>
            </a:endParaRPr>
          </a:p>
        </p:txBody>
      </p:sp>
      <p:sp>
        <p:nvSpPr>
          <p:cNvPr id="140" name="Google Shape;140;p18"/>
          <p:cNvSpPr txBox="1"/>
          <p:nvPr/>
        </p:nvSpPr>
        <p:spPr>
          <a:xfrm>
            <a:off x="5041671" y="6461681"/>
            <a:ext cx="6467061" cy="384680"/>
          </a:xfrm>
          <a:prstGeom prst="rect">
            <a:avLst/>
          </a:prstGeom>
          <a:noFill/>
          <a:ln>
            <a:noFill/>
          </a:ln>
        </p:spPr>
        <p:txBody>
          <a:bodyPr spcFirstLastPara="1" wrap="square" lIns="91425" tIns="45700" rIns="91425" bIns="45700" anchor="t" anchorCtr="0">
            <a:spAutoFit/>
          </a:bodyPr>
          <a:lstStyle/>
          <a:p>
            <a:pPr>
              <a:spcAft>
                <a:spcPts val="600"/>
              </a:spcAft>
            </a:pPr>
            <a:r>
              <a:rPr lang="en-US" b="0" i="0" u="none" strike="noStrike" cap="none" dirty="0">
                <a:solidFill>
                  <a:srgbClr val="000000"/>
                </a:solidFill>
                <a:latin typeface="Arial"/>
                <a:ea typeface="Arial"/>
                <a:cs typeface="Arial"/>
                <a:sym typeface="Arial"/>
                <a:hlinkClick r:id="rId3"/>
              </a:rPr>
              <a:t>https://www.hcn.org/articles/south-landline-the-feds-crack-down-on-feral-cattle</a:t>
            </a:r>
            <a:endParaRPr lang="en-US" sz="3600" dirty="0"/>
          </a:p>
        </p:txBody>
      </p:sp>
      <p:sp>
        <p:nvSpPr>
          <p:cNvPr id="2" name="Google Shape;138;p18">
            <a:extLst>
              <a:ext uri="{FF2B5EF4-FFF2-40B4-BE49-F238E27FC236}">
                <a16:creationId xmlns:a16="http://schemas.microsoft.com/office/drawing/2014/main" id="{B4A7D7EA-D0BA-C1EB-C24B-DFA97E542186}"/>
              </a:ext>
            </a:extLst>
          </p:cNvPr>
          <p:cNvSpPr txBox="1"/>
          <p:nvPr/>
        </p:nvSpPr>
        <p:spPr>
          <a:xfrm>
            <a:off x="283167" y="2943081"/>
            <a:ext cx="3702424" cy="2323673"/>
          </a:xfrm>
          <a:prstGeom prst="rect">
            <a:avLst/>
          </a:prstGeom>
          <a:noFill/>
          <a:ln>
            <a:noFill/>
          </a:ln>
        </p:spPr>
        <p:txBody>
          <a:bodyPr spcFirstLastPara="1" wrap="square" lIns="91425" tIns="45700" rIns="91425" bIns="45700" anchor="t" anchorCtr="0">
            <a:spAutoFit/>
          </a:bodyPr>
          <a:lstStyle/>
          <a:p>
            <a:pPr marL="260604">
              <a:spcAft>
                <a:spcPts val="600"/>
              </a:spcAft>
            </a:pPr>
            <a:r>
              <a:rPr lang="en-US" sz="2000" b="0" i="0" u="none" strike="noStrike" cap="none" dirty="0">
                <a:solidFill>
                  <a:srgbClr val="000000"/>
                </a:solidFill>
                <a:latin typeface="Arial"/>
                <a:ea typeface="Arial"/>
                <a:cs typeface="Arial"/>
                <a:sym typeface="Arial"/>
              </a:rPr>
              <a:t>This lesson takes a </a:t>
            </a:r>
            <a:r>
              <a:rPr lang="en-US" sz="2000" b="1" i="0" u="none" strike="noStrike" cap="none" dirty="0">
                <a:solidFill>
                  <a:srgbClr val="000000"/>
                </a:solidFill>
                <a:latin typeface="Arial"/>
                <a:ea typeface="Arial"/>
                <a:cs typeface="Arial"/>
                <a:sym typeface="Arial"/>
              </a:rPr>
              <a:t>hybrid approach </a:t>
            </a:r>
            <a:r>
              <a:rPr lang="en-US" sz="2000" b="0" i="0" u="none" strike="noStrike" cap="none" dirty="0">
                <a:solidFill>
                  <a:srgbClr val="000000"/>
                </a:solidFill>
                <a:latin typeface="Arial"/>
                <a:ea typeface="Arial"/>
                <a:cs typeface="Arial"/>
                <a:sym typeface="Arial"/>
              </a:rPr>
              <a:t>that integrates </a:t>
            </a:r>
            <a:r>
              <a:rPr lang="en-US" sz="2000" b="1" i="0" u="none" strike="noStrike" cap="none" dirty="0">
                <a:solidFill>
                  <a:srgbClr val="000000"/>
                </a:solidFill>
                <a:latin typeface="Arial"/>
                <a:ea typeface="Arial"/>
                <a:cs typeface="Arial"/>
                <a:sym typeface="Arial"/>
              </a:rPr>
              <a:t>narrative</a:t>
            </a:r>
            <a:r>
              <a:rPr lang="en-US" sz="2000" b="0" i="0" u="none" strike="noStrike" cap="none" dirty="0">
                <a:solidFill>
                  <a:srgbClr val="000000"/>
                </a:solidFill>
                <a:latin typeface="Arial"/>
                <a:ea typeface="Arial"/>
                <a:cs typeface="Arial"/>
                <a:sym typeface="Arial"/>
              </a:rPr>
              <a:t> and </a:t>
            </a:r>
            <a:r>
              <a:rPr lang="en-US" sz="2000" b="1" i="0" u="none" strike="noStrike" cap="none" dirty="0">
                <a:solidFill>
                  <a:srgbClr val="000000"/>
                </a:solidFill>
                <a:latin typeface="Arial"/>
                <a:ea typeface="Arial"/>
                <a:cs typeface="Arial"/>
                <a:sym typeface="Arial"/>
              </a:rPr>
              <a:t>qualitative content </a:t>
            </a:r>
            <a:r>
              <a:rPr lang="en-US" sz="2000" b="0" i="0" u="none" strike="noStrike" cap="none" dirty="0">
                <a:solidFill>
                  <a:srgbClr val="000000"/>
                </a:solidFill>
                <a:latin typeface="Arial"/>
                <a:ea typeface="Arial"/>
                <a:cs typeface="Arial"/>
                <a:sym typeface="Arial"/>
              </a:rPr>
              <a:t>discourse. Learners may also use </a:t>
            </a:r>
            <a:r>
              <a:rPr lang="en-US" sz="2000" b="1" i="0" u="none" strike="noStrike" cap="none" dirty="0">
                <a:solidFill>
                  <a:srgbClr val="000000"/>
                </a:solidFill>
                <a:latin typeface="Arial"/>
                <a:ea typeface="Arial"/>
                <a:cs typeface="Arial"/>
                <a:sym typeface="Arial"/>
              </a:rPr>
              <a:t>visual</a:t>
            </a:r>
            <a:r>
              <a:rPr lang="en-US" sz="2000" b="0" i="0" u="none" strike="noStrike" cap="none" dirty="0">
                <a:solidFill>
                  <a:srgbClr val="000000"/>
                </a:solidFill>
                <a:latin typeface="Arial"/>
                <a:ea typeface="Arial"/>
                <a:cs typeface="Arial"/>
                <a:sym typeface="Arial"/>
              </a:rPr>
              <a:t> methods if images are co-present with text. </a:t>
            </a:r>
          </a:p>
        </p:txBody>
      </p:sp>
      <p:sp>
        <p:nvSpPr>
          <p:cNvPr id="3" name="TextBox 2">
            <a:extLst>
              <a:ext uri="{FF2B5EF4-FFF2-40B4-BE49-F238E27FC236}">
                <a16:creationId xmlns:a16="http://schemas.microsoft.com/office/drawing/2014/main" id="{B6194970-BAA2-9D30-E1A4-C03557BB0E74}"/>
              </a:ext>
            </a:extLst>
          </p:cNvPr>
          <p:cNvSpPr txBox="1"/>
          <p:nvPr/>
        </p:nvSpPr>
        <p:spPr>
          <a:xfrm>
            <a:off x="4729697" y="1411356"/>
            <a:ext cx="7369376" cy="4524315"/>
          </a:xfrm>
          <a:prstGeom prst="rect">
            <a:avLst/>
          </a:prstGeom>
          <a:noFill/>
          <a:ln w="28575">
            <a:solidFill>
              <a:schemeClr val="accent1"/>
            </a:solidFill>
            <a:prstDash val="dashDot"/>
          </a:ln>
        </p:spPr>
        <p:txBody>
          <a:bodyPr wrap="square" rtlCol="0">
            <a:spAutoFit/>
          </a:bodyPr>
          <a:lstStyle/>
          <a:p>
            <a:r>
              <a:rPr lang="en-US" sz="2400" dirty="0">
                <a:solidFill>
                  <a:srgbClr val="000000"/>
                </a:solidFill>
                <a:effectLst/>
                <a:latin typeface="Cambria" panose="02040503050406030204" pitchFamily="18" charset="0"/>
                <a:ea typeface="Cambria Math" panose="02040503050406030204" pitchFamily="18" charset="0"/>
              </a:rPr>
              <a:t>It may be the most consequential action the federal government has taken in at least two decades to mitigate the impacts of overgrazing on public lands. It might even look like the start of real grazing policy reform, something conservationists have been pushing for since the 1970s. But there’s a catch: The only reason the Forest Service did something this time is that the bovines in question are feral — descendants of cattle abandoned by a belly-up livestock operator in the 1970s. Think of them as the bovine version of “orphaned” oil and gas wells, similarly sullying land and water and continuously belching methane.</a:t>
            </a:r>
            <a:endParaRPr lang="en-US" sz="2400" dirty="0">
              <a:latin typeface="Cambria" panose="02040503050406030204" pitchFamily="18" charset="0"/>
              <a:ea typeface="Cambria Math" panose="020405030504060302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3"/>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b="100000"/>
            </a:path>
            <a:tileRect t="-100000" r="-100000"/>
          </a:gradFill>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accent6">
              <a:lumMod val="40000"/>
              <a:lumOff val="60000"/>
            </a:schemeClr>
          </a:solidFill>
          <a:ln w="95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Google Shape;134;p18"/>
          <p:cNvSpPr txBox="1">
            <a:spLocks noGrp="1"/>
          </p:cNvSpPr>
          <p:nvPr>
            <p:ph type="title"/>
          </p:nvPr>
        </p:nvSpPr>
        <p:spPr>
          <a:xfrm>
            <a:off x="371094" y="1161288"/>
            <a:ext cx="3438144" cy="1124712"/>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000000"/>
              </a:buClr>
              <a:buSzPts val="3600"/>
              <a:buNone/>
            </a:pPr>
            <a:r>
              <a:rPr lang="en-US" sz="2400" b="1" dirty="0">
                <a:latin typeface="Arial"/>
                <a:ea typeface="Arial"/>
                <a:cs typeface="Arial"/>
                <a:sym typeface="Arial"/>
              </a:rPr>
              <a:t>How Will You Use CDA in This Lesson?</a:t>
            </a:r>
            <a:endParaRPr lang="en-US" sz="2400" dirty="0"/>
          </a:p>
        </p:txBody>
      </p:sp>
      <p:sp>
        <p:nvSpPr>
          <p:cNvPr id="151" name="Rectangle 15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3" name="Rectangle 15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chemeClr val="accent6"/>
          </a:solid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5" name="Google Shape;135;p18"/>
          <p:cNvSpPr txBox="1">
            <a:spLocks noGrp="1"/>
          </p:cNvSpPr>
          <p:nvPr>
            <p:ph type="sldNum" idx="12"/>
          </p:nvPr>
        </p:nvSpPr>
        <p:spPr>
          <a:xfrm>
            <a:off x="9809816" y="4888325"/>
            <a:ext cx="1581644" cy="210520"/>
          </a:xfrm>
          <a:prstGeom prst="rect">
            <a:avLst/>
          </a:prstGeom>
          <a:noFill/>
          <a:ln>
            <a:noFill/>
          </a:ln>
        </p:spPr>
        <p:txBody>
          <a:bodyPr spcFirstLastPara="1" wrap="square" lIns="91425" tIns="45700" rIns="91425" bIns="45700" anchor="ctr" anchorCtr="0">
            <a:noAutofit/>
          </a:bodyPr>
          <a:lstStyle/>
          <a:p>
            <a:pPr>
              <a:spcAft>
                <a:spcPts val="600"/>
              </a:spcAft>
            </a:pPr>
            <a:fld id="{00000000-1234-1234-1234-123412341234}" type="slidenum">
              <a:rPr lang="en-US" sz="684" b="0" i="0" u="none" strike="noStrike" cap="none">
                <a:solidFill>
                  <a:srgbClr val="888888"/>
                </a:solidFill>
                <a:latin typeface="Calibri"/>
                <a:ea typeface="Calibri"/>
                <a:cs typeface="Calibri"/>
                <a:sym typeface="Calibri"/>
              </a:rPr>
              <a:pPr>
                <a:spcAft>
                  <a:spcPts val="600"/>
                </a:spcAft>
              </a:pPr>
              <a:t>5</a:t>
            </a:fld>
            <a:endParaRPr lang="en-US"/>
          </a:p>
        </p:txBody>
      </p:sp>
      <p:sp>
        <p:nvSpPr>
          <p:cNvPr id="136" name="Google Shape;136;p18"/>
          <p:cNvSpPr/>
          <p:nvPr/>
        </p:nvSpPr>
        <p:spPr>
          <a:xfrm>
            <a:off x="8291489" y="3094034"/>
            <a:ext cx="136973" cy="327100"/>
          </a:xfrm>
          <a:prstGeom prst="rect">
            <a:avLst/>
          </a:prstGeom>
          <a:noFill/>
          <a:ln>
            <a:noFill/>
          </a:ln>
        </p:spPr>
        <p:txBody>
          <a:bodyPr spcFirstLastPara="1" wrap="square" lIns="91425" tIns="45700" rIns="91425" bIns="45700" anchor="t" anchorCtr="0">
            <a:spAutoFit/>
          </a:bodyPr>
          <a:lstStyle/>
          <a:p>
            <a:pPr>
              <a:spcAft>
                <a:spcPts val="600"/>
              </a:spcAft>
              <a:buSzPts val="1800"/>
            </a:pPr>
            <a:r>
              <a:rPr lang="en-US" sz="1026" b="0" i="0" u="none" strike="noStrike" cap="none">
                <a:solidFill>
                  <a:srgbClr val="000000"/>
                </a:solidFill>
                <a:latin typeface="Calibri"/>
                <a:ea typeface="Arial"/>
                <a:cs typeface="Calibri"/>
                <a:sym typeface="Calibri"/>
              </a:rPr>
              <a:t> </a:t>
            </a:r>
            <a:endParaRPr lang="en-US" sz="1800" b="0" i="0" u="none" strike="noStrike" cap="none">
              <a:solidFill>
                <a:schemeClr val="dk1"/>
              </a:solidFill>
              <a:latin typeface="Calibri"/>
              <a:ea typeface="Calibri"/>
              <a:cs typeface="Calibri"/>
              <a:sym typeface="Calibri"/>
            </a:endParaRPr>
          </a:p>
        </p:txBody>
      </p:sp>
      <p:sp>
        <p:nvSpPr>
          <p:cNvPr id="137" name="Google Shape;137;p18"/>
          <p:cNvSpPr/>
          <p:nvPr/>
        </p:nvSpPr>
        <p:spPr>
          <a:xfrm>
            <a:off x="8291489" y="3094034"/>
            <a:ext cx="136973" cy="327100"/>
          </a:xfrm>
          <a:prstGeom prst="rect">
            <a:avLst/>
          </a:prstGeom>
          <a:noFill/>
          <a:ln>
            <a:noFill/>
          </a:ln>
        </p:spPr>
        <p:txBody>
          <a:bodyPr spcFirstLastPara="1" wrap="square" lIns="91425" tIns="45700" rIns="91425" bIns="45700" anchor="t" anchorCtr="0">
            <a:spAutoFit/>
          </a:bodyPr>
          <a:lstStyle/>
          <a:p>
            <a:pPr>
              <a:spcAft>
                <a:spcPts val="600"/>
              </a:spcAft>
              <a:buSzPts val="1800"/>
            </a:pPr>
            <a:r>
              <a:rPr lang="en-US" sz="1026" b="0" i="0" u="none" strike="noStrike" cap="none">
                <a:solidFill>
                  <a:srgbClr val="000000"/>
                </a:solidFill>
                <a:latin typeface="Calibri"/>
                <a:ea typeface="Arial"/>
                <a:cs typeface="Calibri"/>
                <a:sym typeface="Calibri"/>
              </a:rPr>
              <a:t> </a:t>
            </a:r>
            <a:endParaRPr lang="en-US" sz="1800" b="0" i="0" u="none" strike="noStrike" cap="none">
              <a:solidFill>
                <a:schemeClr val="dk1"/>
              </a:solidFill>
              <a:latin typeface="Calibri"/>
              <a:ea typeface="Calibri"/>
              <a:cs typeface="Calibri"/>
              <a:sym typeface="Calibri"/>
            </a:endParaRPr>
          </a:p>
        </p:txBody>
      </p:sp>
      <p:sp>
        <p:nvSpPr>
          <p:cNvPr id="138" name="Google Shape;138;p18"/>
          <p:cNvSpPr txBox="1"/>
          <p:nvPr/>
        </p:nvSpPr>
        <p:spPr>
          <a:xfrm>
            <a:off x="4736183" y="451139"/>
            <a:ext cx="7028346" cy="784790"/>
          </a:xfrm>
          <a:prstGeom prst="rect">
            <a:avLst/>
          </a:prstGeom>
          <a:noFill/>
          <a:ln>
            <a:noFill/>
          </a:ln>
        </p:spPr>
        <p:txBody>
          <a:bodyPr spcFirstLastPara="1" wrap="square" lIns="91425" tIns="45700" rIns="91425" bIns="45700" anchor="t" anchorCtr="0">
            <a:spAutoFit/>
          </a:bodyPr>
          <a:lstStyle/>
          <a:p>
            <a:pPr marL="260604" algn="ctr">
              <a:spcAft>
                <a:spcPts val="600"/>
              </a:spcAft>
            </a:pPr>
            <a:r>
              <a:rPr lang="en-US" sz="2000" b="1" i="0" u="none" strike="noStrike" cap="none" dirty="0">
                <a:solidFill>
                  <a:srgbClr val="000000"/>
                </a:solidFill>
                <a:latin typeface="Arial"/>
                <a:ea typeface="Arial"/>
                <a:cs typeface="Arial"/>
                <a:sym typeface="Arial"/>
              </a:rPr>
              <a:t>Excerpt: “The Feds Crack Down on Feral Cattle” </a:t>
            </a:r>
            <a:br>
              <a:rPr lang="en-US" sz="2000" b="1" i="0" u="none" strike="noStrike" cap="none" dirty="0">
                <a:solidFill>
                  <a:srgbClr val="000000"/>
                </a:solidFill>
                <a:latin typeface="Arial"/>
                <a:ea typeface="Arial"/>
                <a:cs typeface="Arial"/>
                <a:sym typeface="Arial"/>
              </a:rPr>
            </a:br>
            <a:r>
              <a:rPr lang="en-US" sz="2000" b="1" i="0" u="none" strike="noStrike" cap="none" dirty="0">
                <a:solidFill>
                  <a:srgbClr val="000000"/>
                </a:solidFill>
                <a:latin typeface="Arial"/>
                <a:ea typeface="Arial"/>
                <a:cs typeface="Arial"/>
                <a:sym typeface="Arial"/>
              </a:rPr>
              <a:t>by Jonathan Thompson of </a:t>
            </a:r>
            <a:r>
              <a:rPr lang="en-US" sz="2000" b="1" i="1" u="none" strike="noStrike" cap="none" dirty="0">
                <a:solidFill>
                  <a:srgbClr val="000000"/>
                </a:solidFill>
                <a:latin typeface="Arial"/>
                <a:ea typeface="Arial"/>
                <a:cs typeface="Arial"/>
                <a:sym typeface="Arial"/>
              </a:rPr>
              <a:t>High Country News</a:t>
            </a:r>
            <a:r>
              <a:rPr lang="en-US" sz="2000" b="1" i="0" u="none" strike="noStrike" cap="none" dirty="0">
                <a:solidFill>
                  <a:srgbClr val="000000"/>
                </a:solidFill>
                <a:latin typeface="Arial"/>
                <a:ea typeface="Arial"/>
                <a:cs typeface="Arial"/>
                <a:sym typeface="Arial"/>
              </a:rPr>
              <a:t>:</a:t>
            </a:r>
            <a:endParaRPr lang="en-US" b="1" i="0" u="none" strike="noStrike" cap="none" dirty="0">
              <a:solidFill>
                <a:srgbClr val="000000"/>
              </a:solidFill>
              <a:latin typeface="Arial"/>
              <a:ea typeface="Arial"/>
              <a:cs typeface="Arial"/>
              <a:sym typeface="Arial"/>
            </a:endParaRPr>
          </a:p>
        </p:txBody>
      </p:sp>
      <p:sp>
        <p:nvSpPr>
          <p:cNvPr id="140" name="Google Shape;140;p18"/>
          <p:cNvSpPr txBox="1"/>
          <p:nvPr/>
        </p:nvSpPr>
        <p:spPr>
          <a:xfrm>
            <a:off x="5041671" y="6461681"/>
            <a:ext cx="6467061" cy="384680"/>
          </a:xfrm>
          <a:prstGeom prst="rect">
            <a:avLst/>
          </a:prstGeom>
          <a:noFill/>
          <a:ln>
            <a:noFill/>
          </a:ln>
        </p:spPr>
        <p:txBody>
          <a:bodyPr spcFirstLastPara="1" wrap="square" lIns="91425" tIns="45700" rIns="91425" bIns="45700" anchor="t" anchorCtr="0">
            <a:spAutoFit/>
          </a:bodyPr>
          <a:lstStyle/>
          <a:p>
            <a:pPr>
              <a:spcAft>
                <a:spcPts val="600"/>
              </a:spcAft>
            </a:pPr>
            <a:r>
              <a:rPr lang="en-US" b="0" i="0" u="none" strike="noStrike" cap="none" dirty="0">
                <a:solidFill>
                  <a:srgbClr val="000000"/>
                </a:solidFill>
                <a:latin typeface="Arial"/>
                <a:ea typeface="Arial"/>
                <a:cs typeface="Arial"/>
                <a:sym typeface="Arial"/>
                <a:hlinkClick r:id="rId3"/>
              </a:rPr>
              <a:t>https://www.hcn.org/articles/south-landline-the-feds-crack-down-on-feral-cattle</a:t>
            </a:r>
            <a:endParaRPr lang="en-US" sz="3600" dirty="0"/>
          </a:p>
        </p:txBody>
      </p:sp>
      <p:sp>
        <p:nvSpPr>
          <p:cNvPr id="2" name="Google Shape;138;p18">
            <a:extLst>
              <a:ext uri="{FF2B5EF4-FFF2-40B4-BE49-F238E27FC236}">
                <a16:creationId xmlns:a16="http://schemas.microsoft.com/office/drawing/2014/main" id="{B4A7D7EA-D0BA-C1EB-C24B-DFA97E542186}"/>
              </a:ext>
            </a:extLst>
          </p:cNvPr>
          <p:cNvSpPr txBox="1"/>
          <p:nvPr/>
        </p:nvSpPr>
        <p:spPr>
          <a:xfrm>
            <a:off x="-136208" y="2619248"/>
            <a:ext cx="4163362" cy="3170058"/>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By highlighting different aspects of narrative, including actors, settings, and characterizations, the levers of rhetorical discourse emerge. This exercise also provides keywords that may be searched within and across articles and journals using the [ctrl-f] function. </a:t>
            </a:r>
            <a:endParaRPr lang="en-US" sz="2000" dirty="0"/>
          </a:p>
        </p:txBody>
      </p:sp>
      <p:sp>
        <p:nvSpPr>
          <p:cNvPr id="3" name="TextBox 2">
            <a:extLst>
              <a:ext uri="{FF2B5EF4-FFF2-40B4-BE49-F238E27FC236}">
                <a16:creationId xmlns:a16="http://schemas.microsoft.com/office/drawing/2014/main" id="{B6194970-BAA2-9D30-E1A4-C03557BB0E74}"/>
              </a:ext>
            </a:extLst>
          </p:cNvPr>
          <p:cNvSpPr txBox="1"/>
          <p:nvPr/>
        </p:nvSpPr>
        <p:spPr>
          <a:xfrm>
            <a:off x="4591879" y="1411356"/>
            <a:ext cx="7316954" cy="4524315"/>
          </a:xfrm>
          <a:prstGeom prst="rect">
            <a:avLst/>
          </a:prstGeom>
          <a:noFill/>
          <a:ln w="28575">
            <a:solidFill>
              <a:schemeClr val="accent1"/>
            </a:solidFill>
            <a:prstDash val="dashDot"/>
          </a:ln>
        </p:spPr>
        <p:txBody>
          <a:bodyPr wrap="square" rtlCol="0">
            <a:spAutoFit/>
          </a:bodyPr>
          <a:lstStyle/>
          <a:p>
            <a:r>
              <a:rPr lang="en-US" sz="2400" dirty="0">
                <a:solidFill>
                  <a:srgbClr val="000000"/>
                </a:solidFill>
                <a:effectLst/>
                <a:latin typeface="Cambria" panose="02040503050406030204" pitchFamily="18" charset="0"/>
                <a:ea typeface="Cambria Math" panose="02040503050406030204" pitchFamily="18" charset="0"/>
              </a:rPr>
              <a:t>It may be the most </a:t>
            </a:r>
            <a:r>
              <a:rPr lang="en-US" sz="2400" dirty="0">
                <a:solidFill>
                  <a:srgbClr val="000000"/>
                </a:solidFill>
                <a:effectLst/>
                <a:highlight>
                  <a:srgbClr val="00FF00"/>
                </a:highlight>
                <a:latin typeface="Cambria" panose="02040503050406030204" pitchFamily="18" charset="0"/>
                <a:ea typeface="Cambria Math" panose="02040503050406030204" pitchFamily="18" charset="0"/>
              </a:rPr>
              <a:t>consequential action</a:t>
            </a:r>
            <a:r>
              <a:rPr lang="en-US" sz="2400" dirty="0">
                <a:solidFill>
                  <a:srgbClr val="000000"/>
                </a:solidFill>
                <a:effectLst/>
                <a:latin typeface="Cambria" panose="02040503050406030204" pitchFamily="18" charset="0"/>
                <a:ea typeface="Cambria Math" panose="02040503050406030204" pitchFamily="18" charset="0"/>
              </a:rPr>
              <a:t> the </a:t>
            </a:r>
            <a:r>
              <a:rPr lang="en-US" sz="2400" dirty="0">
                <a:solidFill>
                  <a:srgbClr val="000000"/>
                </a:solidFill>
                <a:effectLst/>
                <a:highlight>
                  <a:srgbClr val="00FFFF"/>
                </a:highlight>
                <a:latin typeface="Cambria" panose="02040503050406030204" pitchFamily="18" charset="0"/>
                <a:ea typeface="Cambria Math" panose="02040503050406030204" pitchFamily="18" charset="0"/>
              </a:rPr>
              <a:t>federal government</a:t>
            </a:r>
            <a:r>
              <a:rPr lang="en-US" sz="2400" dirty="0">
                <a:solidFill>
                  <a:srgbClr val="000000"/>
                </a:solidFill>
                <a:effectLst/>
                <a:latin typeface="Cambria" panose="02040503050406030204" pitchFamily="18" charset="0"/>
                <a:ea typeface="Cambria Math" panose="02040503050406030204" pitchFamily="18" charset="0"/>
              </a:rPr>
              <a:t> has taken in at least two decades to mitigate the impacts of </a:t>
            </a:r>
            <a:r>
              <a:rPr lang="en-US" sz="2400" dirty="0">
                <a:solidFill>
                  <a:srgbClr val="000000"/>
                </a:solidFill>
                <a:effectLst/>
                <a:highlight>
                  <a:srgbClr val="FFFF00"/>
                </a:highlight>
                <a:latin typeface="Cambria" panose="02040503050406030204" pitchFamily="18" charset="0"/>
                <a:ea typeface="Cambria Math" panose="02040503050406030204" pitchFamily="18" charset="0"/>
              </a:rPr>
              <a:t>overgrazing</a:t>
            </a:r>
            <a:r>
              <a:rPr lang="en-US" sz="2400" dirty="0">
                <a:solidFill>
                  <a:srgbClr val="000000"/>
                </a:solidFill>
                <a:effectLst/>
                <a:latin typeface="Cambria" panose="02040503050406030204" pitchFamily="18" charset="0"/>
                <a:ea typeface="Cambria Math" panose="02040503050406030204" pitchFamily="18" charset="0"/>
              </a:rPr>
              <a:t> on </a:t>
            </a:r>
            <a:r>
              <a:rPr lang="en-US" sz="2400" dirty="0">
                <a:solidFill>
                  <a:srgbClr val="000000"/>
                </a:solidFill>
                <a:effectLst/>
                <a:highlight>
                  <a:srgbClr val="00FF00"/>
                </a:highlight>
                <a:latin typeface="Cambria" panose="02040503050406030204" pitchFamily="18" charset="0"/>
                <a:ea typeface="Cambria Math" panose="02040503050406030204" pitchFamily="18" charset="0"/>
              </a:rPr>
              <a:t>public lands</a:t>
            </a:r>
            <a:r>
              <a:rPr lang="en-US" sz="2400" dirty="0">
                <a:solidFill>
                  <a:srgbClr val="000000"/>
                </a:solidFill>
                <a:effectLst/>
                <a:latin typeface="Cambria" panose="02040503050406030204" pitchFamily="18" charset="0"/>
                <a:ea typeface="Cambria Math" panose="02040503050406030204" pitchFamily="18" charset="0"/>
              </a:rPr>
              <a:t>. It might even look like the start of real grazing </a:t>
            </a:r>
            <a:r>
              <a:rPr lang="en-US" sz="2400" dirty="0">
                <a:solidFill>
                  <a:srgbClr val="000000"/>
                </a:solidFill>
                <a:effectLst/>
                <a:highlight>
                  <a:srgbClr val="00FF00"/>
                </a:highlight>
                <a:latin typeface="Cambria" panose="02040503050406030204" pitchFamily="18" charset="0"/>
                <a:ea typeface="Cambria Math" panose="02040503050406030204" pitchFamily="18" charset="0"/>
              </a:rPr>
              <a:t>policy reform</a:t>
            </a:r>
            <a:r>
              <a:rPr lang="en-US" sz="2400" dirty="0">
                <a:solidFill>
                  <a:srgbClr val="000000"/>
                </a:solidFill>
                <a:effectLst/>
                <a:latin typeface="Cambria" panose="02040503050406030204" pitchFamily="18" charset="0"/>
                <a:ea typeface="Cambria Math" panose="02040503050406030204" pitchFamily="18" charset="0"/>
              </a:rPr>
              <a:t>, something </a:t>
            </a:r>
            <a:r>
              <a:rPr lang="en-US" sz="2400" dirty="0">
                <a:solidFill>
                  <a:srgbClr val="000000"/>
                </a:solidFill>
                <a:effectLst/>
                <a:highlight>
                  <a:srgbClr val="00FFFF"/>
                </a:highlight>
                <a:latin typeface="Cambria" panose="02040503050406030204" pitchFamily="18" charset="0"/>
                <a:ea typeface="Cambria Math" panose="02040503050406030204" pitchFamily="18" charset="0"/>
              </a:rPr>
              <a:t>conservationists</a:t>
            </a:r>
            <a:r>
              <a:rPr lang="en-US" sz="2400" dirty="0">
                <a:solidFill>
                  <a:srgbClr val="000000"/>
                </a:solidFill>
                <a:effectLst/>
                <a:latin typeface="Cambria" panose="02040503050406030204" pitchFamily="18" charset="0"/>
                <a:ea typeface="Cambria Math" panose="02040503050406030204" pitchFamily="18" charset="0"/>
              </a:rPr>
              <a:t> have been pushing for since the 1970s. But there’s a catch: The only reason the </a:t>
            </a:r>
            <a:r>
              <a:rPr lang="en-US" sz="2400" dirty="0">
                <a:solidFill>
                  <a:srgbClr val="000000"/>
                </a:solidFill>
                <a:effectLst/>
                <a:highlight>
                  <a:srgbClr val="00FFFF"/>
                </a:highlight>
                <a:latin typeface="Cambria" panose="02040503050406030204" pitchFamily="18" charset="0"/>
                <a:ea typeface="Cambria Math" panose="02040503050406030204" pitchFamily="18" charset="0"/>
              </a:rPr>
              <a:t>Forest Service</a:t>
            </a:r>
            <a:r>
              <a:rPr lang="en-US" sz="2400" dirty="0">
                <a:solidFill>
                  <a:srgbClr val="000000"/>
                </a:solidFill>
                <a:effectLst/>
                <a:latin typeface="Cambria" panose="02040503050406030204" pitchFamily="18" charset="0"/>
                <a:ea typeface="Cambria Math" panose="02040503050406030204" pitchFamily="18" charset="0"/>
              </a:rPr>
              <a:t> did something this time is that the bovines in question are feral — descendants of cattle abandoned by a </a:t>
            </a:r>
            <a:r>
              <a:rPr lang="en-US" sz="2400" dirty="0">
                <a:solidFill>
                  <a:srgbClr val="000000"/>
                </a:solidFill>
                <a:effectLst/>
                <a:highlight>
                  <a:srgbClr val="00FFFF"/>
                </a:highlight>
                <a:latin typeface="Cambria" panose="02040503050406030204" pitchFamily="18" charset="0"/>
                <a:ea typeface="Cambria Math" panose="02040503050406030204" pitchFamily="18" charset="0"/>
              </a:rPr>
              <a:t>belly-up livestock operator</a:t>
            </a:r>
            <a:r>
              <a:rPr lang="en-US" sz="2400" dirty="0">
                <a:solidFill>
                  <a:srgbClr val="000000"/>
                </a:solidFill>
                <a:effectLst/>
                <a:latin typeface="Cambria" panose="02040503050406030204" pitchFamily="18" charset="0"/>
                <a:ea typeface="Cambria Math" panose="02040503050406030204" pitchFamily="18" charset="0"/>
              </a:rPr>
              <a:t> in the 1970s. Think of them as </a:t>
            </a:r>
            <a:r>
              <a:rPr lang="en-US" sz="2400" dirty="0">
                <a:solidFill>
                  <a:srgbClr val="000000"/>
                </a:solidFill>
                <a:effectLst/>
                <a:highlight>
                  <a:srgbClr val="C0C0C0"/>
                </a:highlight>
                <a:latin typeface="Cambria" panose="02040503050406030204" pitchFamily="18" charset="0"/>
                <a:ea typeface="Cambria Math" panose="02040503050406030204" pitchFamily="18" charset="0"/>
              </a:rPr>
              <a:t>the bovine version of “orphaned” oil and gas wells</a:t>
            </a:r>
            <a:r>
              <a:rPr lang="en-US" sz="2400" dirty="0">
                <a:solidFill>
                  <a:srgbClr val="000000"/>
                </a:solidFill>
                <a:effectLst/>
                <a:latin typeface="Cambria" panose="02040503050406030204" pitchFamily="18" charset="0"/>
                <a:ea typeface="Cambria Math" panose="02040503050406030204" pitchFamily="18" charset="0"/>
              </a:rPr>
              <a:t>, similarly </a:t>
            </a:r>
            <a:r>
              <a:rPr lang="en-US" sz="2400" dirty="0">
                <a:solidFill>
                  <a:srgbClr val="000000"/>
                </a:solidFill>
                <a:effectLst/>
                <a:highlight>
                  <a:srgbClr val="FFFF00"/>
                </a:highlight>
                <a:latin typeface="Cambria" panose="02040503050406030204" pitchFamily="18" charset="0"/>
                <a:ea typeface="Cambria Math" panose="02040503050406030204" pitchFamily="18" charset="0"/>
              </a:rPr>
              <a:t>sullying land and water</a:t>
            </a:r>
            <a:r>
              <a:rPr lang="en-US" sz="2400" dirty="0">
                <a:solidFill>
                  <a:srgbClr val="000000"/>
                </a:solidFill>
                <a:effectLst/>
                <a:latin typeface="Cambria" panose="02040503050406030204" pitchFamily="18" charset="0"/>
                <a:ea typeface="Cambria Math" panose="02040503050406030204" pitchFamily="18" charset="0"/>
              </a:rPr>
              <a:t> and continuously </a:t>
            </a:r>
            <a:r>
              <a:rPr lang="en-US" sz="2400" dirty="0">
                <a:solidFill>
                  <a:srgbClr val="000000"/>
                </a:solidFill>
                <a:effectLst/>
                <a:highlight>
                  <a:srgbClr val="FFFF00"/>
                </a:highlight>
                <a:latin typeface="Cambria" panose="02040503050406030204" pitchFamily="18" charset="0"/>
                <a:ea typeface="Cambria Math" panose="02040503050406030204" pitchFamily="18" charset="0"/>
              </a:rPr>
              <a:t>belching methane</a:t>
            </a:r>
            <a:r>
              <a:rPr lang="en-US" sz="2400" dirty="0">
                <a:solidFill>
                  <a:srgbClr val="000000"/>
                </a:solidFill>
                <a:effectLst/>
                <a:latin typeface="Cambria" panose="02040503050406030204" pitchFamily="18" charset="0"/>
                <a:ea typeface="Cambria Math" panose="02040503050406030204" pitchFamily="18" charset="0"/>
              </a:rPr>
              <a:t>.</a:t>
            </a:r>
            <a:endParaRPr lang="en-US" sz="2400" dirty="0">
              <a:latin typeface="Cambria"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28521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3282391" y="637426"/>
            <a:ext cx="7818996"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How Will You Use CDA in This Lesson?</a:t>
            </a:r>
            <a:endParaRPr sz="2900" dirty="0"/>
          </a:p>
        </p:txBody>
      </p:sp>
      <p:sp>
        <p:nvSpPr>
          <p:cNvPr id="159" name="Google Shape;15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60" name="Google Shape;160;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61" name="Google Shape;161;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62" name="Google Shape;162;p20"/>
          <p:cNvSpPr txBox="1"/>
          <p:nvPr/>
        </p:nvSpPr>
        <p:spPr>
          <a:xfrm>
            <a:off x="495861" y="1494791"/>
            <a:ext cx="11437843" cy="1938952"/>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Excerpt: “The Feds Crack Down on Feral Cattle” by Jonathan Thompson of </a:t>
            </a:r>
            <a:r>
              <a:rPr lang="en-US" sz="2000" b="0" i="1" u="none" strike="noStrike" cap="none" dirty="0">
                <a:solidFill>
                  <a:srgbClr val="000000"/>
                </a:solidFill>
                <a:latin typeface="Arial"/>
                <a:ea typeface="Arial"/>
                <a:cs typeface="Arial"/>
                <a:sym typeface="Arial"/>
              </a:rPr>
              <a:t>High Country News</a:t>
            </a:r>
            <a:endParaRPr sz="20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The analysis from the last slide can be used to evaluate other sources to compare and contrast vying discourses about the environment.</a:t>
            </a:r>
            <a:endParaRPr dirty="0"/>
          </a:p>
          <a:p>
            <a:pPr marL="0" marR="0" lvl="0" indent="0" algn="ctr"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p:txBody>
      </p:sp>
      <p:sp>
        <p:nvSpPr>
          <p:cNvPr id="164" name="Google Shape;164;p20"/>
          <p:cNvSpPr txBox="1"/>
          <p:nvPr/>
        </p:nvSpPr>
        <p:spPr>
          <a:xfrm>
            <a:off x="7319724" y="5941059"/>
            <a:ext cx="4455964"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One of two censored sections of the 2012 </a:t>
            </a:r>
            <a:r>
              <a:rPr lang="en-US" sz="1000" b="0" i="0" u="none" strike="noStrike" cap="none" dirty="0">
                <a:solidFill>
                  <a:schemeClr val="dk1"/>
                </a:solidFill>
                <a:latin typeface="Arial"/>
                <a:ea typeface="Arial"/>
                <a:cs typeface="Arial"/>
                <a:sym typeface="Arial"/>
              </a:rPr>
              <a:t>environmental book </a:t>
            </a:r>
            <a:r>
              <a:rPr lang="en-US" sz="1000" b="0" i="1" u="none" strike="noStrike" cap="none" dirty="0">
                <a:solidFill>
                  <a:schemeClr val="dk1"/>
                </a:solidFill>
                <a:latin typeface="Arial"/>
                <a:ea typeface="Arial"/>
                <a:cs typeface="Arial"/>
                <a:sym typeface="Arial"/>
              </a:rPr>
              <a:t>Green Illusions</a:t>
            </a:r>
            <a:r>
              <a:rPr lang="en-US" sz="1000" b="0" i="0" u="none" strike="noStrike" cap="none" dirty="0">
                <a:solidFill>
                  <a:srgbClr val="000000"/>
                </a:solidFill>
                <a:latin typeface="Arial"/>
                <a:ea typeface="Arial"/>
                <a:cs typeface="Arial"/>
                <a:sym typeface="Arial"/>
              </a:rPr>
              <a:t> by Ozzie </a:t>
            </a:r>
            <a:r>
              <a:rPr lang="en-US" sz="1000" b="0" i="0" u="none" strike="noStrike" cap="none" dirty="0" err="1">
                <a:solidFill>
                  <a:srgbClr val="000000"/>
                </a:solidFill>
                <a:latin typeface="Arial"/>
                <a:ea typeface="Arial"/>
                <a:cs typeface="Arial"/>
                <a:sym typeface="Arial"/>
              </a:rPr>
              <a:t>Zehner</a:t>
            </a:r>
            <a:r>
              <a:rPr lang="en-US" sz="10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Cropped image by Mutant 669 via Wikimedia Commons, </a:t>
            </a:r>
            <a:r>
              <a:rPr lang="en-US" sz="10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3.0</a:t>
            </a:r>
            <a:r>
              <a:rPr lang="en-US" sz="1000" b="0" i="0" u="none" strike="noStrike" cap="none" dirty="0">
                <a:solidFill>
                  <a:srgbClr val="000000"/>
                </a:solidFill>
                <a:latin typeface="Arial"/>
                <a:ea typeface="Arial"/>
                <a:cs typeface="Arial"/>
                <a:sym typeface="Arial"/>
              </a:rPr>
              <a:t>.</a:t>
            </a:r>
            <a:endParaRPr dirty="0"/>
          </a:p>
        </p:txBody>
      </p:sp>
      <p:sp>
        <p:nvSpPr>
          <p:cNvPr id="3" name="TextBox 2">
            <a:extLst>
              <a:ext uri="{FF2B5EF4-FFF2-40B4-BE49-F238E27FC236}">
                <a16:creationId xmlns:a16="http://schemas.microsoft.com/office/drawing/2014/main" id="{8FB28F0C-3ED2-E924-0F1B-85FDCCE901B6}"/>
              </a:ext>
            </a:extLst>
          </p:cNvPr>
          <p:cNvSpPr txBox="1"/>
          <p:nvPr/>
        </p:nvSpPr>
        <p:spPr>
          <a:xfrm>
            <a:off x="258296" y="2922726"/>
            <a:ext cx="6353769" cy="3170099"/>
          </a:xfrm>
          <a:prstGeom prst="rect">
            <a:avLst/>
          </a:prstGeom>
          <a:noFill/>
        </p:spPr>
        <p:txBody>
          <a:bodyPr wrap="square" rtlCol="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lang="en-US" sz="2000" b="0" i="0" u="none" strike="noStrike" cap="none" dirty="0">
              <a:solidFill>
                <a:srgbClr val="000000"/>
              </a:solidFill>
              <a:latin typeface="Arial"/>
              <a:ea typeface="Arial"/>
              <a:cs typeface="Arial"/>
              <a:sym typeface="Arial"/>
            </a:endParaRPr>
          </a:p>
          <a:p>
            <a:pPr marL="342900" marR="0" lvl="4" indent="-342900" algn="l" rtl="0">
              <a:lnSpc>
                <a:spcPct val="100000"/>
              </a:lnSpc>
              <a:spcBef>
                <a:spcPts val="0"/>
              </a:spcBef>
              <a:spcAft>
                <a:spcPts val="0"/>
              </a:spcAft>
              <a:buClr>
                <a:srgbClr val="000000"/>
              </a:buClr>
              <a:buSzPts val="2000"/>
              <a:buFont typeface="Arial" panose="020B0604020202020204" pitchFamily="34" charset="0"/>
              <a:buChar char="•"/>
            </a:pPr>
            <a:r>
              <a:rPr lang="en-US" sz="2000" b="0" i="0" u="none" strike="noStrike" cap="none" dirty="0">
                <a:solidFill>
                  <a:srgbClr val="000000"/>
                </a:solidFill>
                <a:latin typeface="Arial"/>
                <a:ea typeface="Arial"/>
                <a:cs typeface="Arial"/>
                <a:sym typeface="Arial"/>
              </a:rPr>
              <a:t>Who is depicted in what framing (hero, villain, victim?), and what are they doing in relation nature?</a:t>
            </a:r>
            <a:endParaRPr lang="en-US" dirty="0"/>
          </a:p>
          <a:p>
            <a:pPr marL="342900" marR="0" lvl="4" indent="-342900" algn="l" rtl="0">
              <a:lnSpc>
                <a:spcPct val="100000"/>
              </a:lnSpc>
              <a:spcBef>
                <a:spcPts val="0"/>
              </a:spcBef>
              <a:spcAft>
                <a:spcPts val="0"/>
              </a:spcAft>
              <a:buClr>
                <a:srgbClr val="000000"/>
              </a:buClr>
              <a:buSzPts val="2000"/>
              <a:buFont typeface="Arial" panose="020B0604020202020204" pitchFamily="34" charset="0"/>
              <a:buChar char="•"/>
            </a:pPr>
            <a:r>
              <a:rPr lang="en-US" sz="2000" b="0" i="0" u="none" strike="noStrike" cap="none" dirty="0">
                <a:solidFill>
                  <a:srgbClr val="000000"/>
                </a:solidFill>
                <a:latin typeface="Arial"/>
                <a:ea typeface="Arial"/>
                <a:cs typeface="Arial"/>
                <a:sym typeface="Arial"/>
              </a:rPr>
              <a:t>What keywords capture the article’s subjects and the qualities or connotations assigned to subjects?</a:t>
            </a:r>
            <a:endParaRPr lang="en-US" dirty="0"/>
          </a:p>
          <a:p>
            <a:pPr marL="342900" marR="0" lvl="4" indent="-342900" algn="l" rtl="0">
              <a:lnSpc>
                <a:spcPct val="100000"/>
              </a:lnSpc>
              <a:spcBef>
                <a:spcPts val="0"/>
              </a:spcBef>
              <a:spcAft>
                <a:spcPts val="0"/>
              </a:spcAft>
              <a:buClr>
                <a:srgbClr val="000000"/>
              </a:buClr>
              <a:buSzPts val="2000"/>
              <a:buFont typeface="Arial" panose="020B0604020202020204" pitchFamily="34" charset="0"/>
              <a:buChar char="•"/>
            </a:pPr>
            <a:r>
              <a:rPr lang="en-US" sz="2000" b="0" i="0" u="none" strike="noStrike" cap="none" dirty="0">
                <a:solidFill>
                  <a:srgbClr val="000000"/>
                </a:solidFill>
                <a:latin typeface="Arial"/>
                <a:ea typeface="Arial"/>
                <a:cs typeface="Arial"/>
                <a:sym typeface="Arial"/>
              </a:rPr>
              <a:t>How do keyword quantities show rhetorical emphasis and choices?</a:t>
            </a:r>
            <a:endParaRPr lang="en-US" dirty="0"/>
          </a:p>
          <a:p>
            <a:pPr marL="342900" marR="0" lvl="4" indent="-342900" algn="l" rtl="0">
              <a:lnSpc>
                <a:spcPct val="100000"/>
              </a:lnSpc>
              <a:spcBef>
                <a:spcPts val="0"/>
              </a:spcBef>
              <a:spcAft>
                <a:spcPts val="0"/>
              </a:spcAft>
              <a:buClr>
                <a:srgbClr val="000000"/>
              </a:buClr>
              <a:buSzPts val="2000"/>
              <a:buFont typeface="Arial" panose="020B0604020202020204" pitchFamily="34" charset="0"/>
              <a:buChar char="•"/>
            </a:pPr>
            <a:r>
              <a:rPr lang="en-US" sz="2000" b="0" i="0" u="none" strike="noStrike" cap="none" dirty="0">
                <a:solidFill>
                  <a:srgbClr val="000000"/>
                </a:solidFill>
                <a:latin typeface="Arial"/>
                <a:ea typeface="Arial"/>
                <a:cs typeface="Arial"/>
                <a:sym typeface="Arial"/>
              </a:rPr>
              <a:t>How does the lack of discourse or absence of keywords demonstrate disinterest or even erasure?</a:t>
            </a:r>
            <a:endParaRPr lang="en-US" dirty="0"/>
          </a:p>
          <a:p>
            <a:pPr marL="0" marR="0" lvl="4"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a:t>
            </a:r>
            <a:endParaRPr lang="en-US" dirty="0"/>
          </a:p>
        </p:txBody>
      </p:sp>
      <p:pic>
        <p:nvPicPr>
          <p:cNvPr id="5" name="Picture 4" descr="An open book with text&#10;&#10;Description automatically generated with medium confidence">
            <a:extLst>
              <a:ext uri="{FF2B5EF4-FFF2-40B4-BE49-F238E27FC236}">
                <a16:creationId xmlns:a16="http://schemas.microsoft.com/office/drawing/2014/main" id="{A07C2C77-05E8-301F-3777-8AE69B5338AD}"/>
              </a:ext>
            </a:extLst>
          </p:cNvPr>
          <p:cNvPicPr>
            <a:picLocks noChangeAspect="1"/>
          </p:cNvPicPr>
          <p:nvPr/>
        </p:nvPicPr>
        <p:blipFill>
          <a:blip r:embed="rId5"/>
          <a:stretch>
            <a:fillRect/>
          </a:stretch>
        </p:blipFill>
        <p:spPr>
          <a:xfrm>
            <a:off x="7319724" y="2634544"/>
            <a:ext cx="4223799" cy="3167849"/>
          </a:xfrm>
          <a:prstGeom prst="rect">
            <a:avLst/>
          </a:prstGeom>
          <a:effectLst/>
          <a:scene3d>
            <a:camera prst="orthographicFront"/>
            <a:lightRig rig="threePt" dir="t"/>
          </a:scene3d>
          <a:sp3d extrusionH="31750" prstMaterial="softEdge"/>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71" name="Google Shape;171;p21"/>
          <p:cNvSpPr txBox="1">
            <a:spLocks noGrp="1"/>
          </p:cNvSpPr>
          <p:nvPr>
            <p:ph type="title"/>
          </p:nvPr>
        </p:nvSpPr>
        <p:spPr>
          <a:xfrm>
            <a:off x="2071688" y="690016"/>
            <a:ext cx="9842500" cy="15906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83333"/>
              <a:buNone/>
            </a:pPr>
            <a:r>
              <a:rPr lang="en-US" sz="3600" b="1" dirty="0">
                <a:solidFill>
                  <a:srgbClr val="000000"/>
                </a:solidFill>
                <a:latin typeface="Arial"/>
                <a:ea typeface="Arial"/>
                <a:cs typeface="Arial"/>
                <a:sym typeface="Arial"/>
              </a:rPr>
              <a:t>Burke et al. 2015</a:t>
            </a:r>
            <a:r>
              <a:rPr lang="en-US" sz="2400" b="1" dirty="0">
                <a:solidFill>
                  <a:srgbClr val="000000"/>
                </a:solidFill>
                <a:latin typeface="Arial"/>
                <a:ea typeface="Arial"/>
                <a:cs typeface="Arial"/>
                <a:sym typeface="Arial"/>
              </a:rPr>
              <a:t>:</a:t>
            </a:r>
            <a:br>
              <a:rPr lang="en-US" sz="2400" b="1" dirty="0">
                <a:solidFill>
                  <a:srgbClr val="000000"/>
                </a:solidFill>
                <a:latin typeface="Arial"/>
                <a:ea typeface="Arial"/>
                <a:cs typeface="Arial"/>
                <a:sym typeface="Arial"/>
              </a:rPr>
            </a:br>
            <a:r>
              <a:rPr lang="en-US" sz="2700" b="1" i="1" dirty="0">
                <a:solidFill>
                  <a:srgbClr val="000000"/>
                </a:solidFill>
                <a:latin typeface="Arial"/>
                <a:ea typeface="Arial"/>
                <a:cs typeface="Arial"/>
                <a:sym typeface="Arial"/>
              </a:rPr>
              <a:t> </a:t>
            </a:r>
            <a:r>
              <a:rPr lang="en-US" sz="2700" b="1" dirty="0">
                <a:latin typeface="Arial"/>
                <a:ea typeface="Arial"/>
                <a:cs typeface="Arial"/>
                <a:sym typeface="Arial"/>
              </a:rPr>
              <a:t>Nature Talk in an Appalachian Newspaper: What Environmental Discourse Analysis Reveals about Efforts to Address </a:t>
            </a:r>
            <a:r>
              <a:rPr lang="en-US" sz="2700" b="1" dirty="0" err="1">
                <a:latin typeface="Arial"/>
                <a:ea typeface="Arial"/>
                <a:cs typeface="Arial"/>
                <a:sym typeface="Arial"/>
              </a:rPr>
              <a:t>Exurbanization</a:t>
            </a:r>
            <a:r>
              <a:rPr lang="en-US" sz="2700" b="1" dirty="0">
                <a:latin typeface="Arial"/>
                <a:ea typeface="Arial"/>
                <a:cs typeface="Arial"/>
                <a:sym typeface="Arial"/>
              </a:rPr>
              <a:t> and Climate Change</a:t>
            </a:r>
            <a:br>
              <a:rPr lang="en-US" sz="1800" dirty="0"/>
            </a:br>
            <a:br>
              <a:rPr lang="en-US" sz="1050" b="0" i="0" dirty="0">
                <a:solidFill>
                  <a:srgbClr val="343332"/>
                </a:solidFill>
                <a:effectLst/>
                <a:latin typeface="GT America Standard"/>
              </a:rPr>
            </a:br>
            <a:br>
              <a:rPr lang="en-US" sz="2400" dirty="0">
                <a:latin typeface="Arial"/>
                <a:ea typeface="Arial"/>
                <a:cs typeface="Arial"/>
                <a:sym typeface="Arial"/>
              </a:rPr>
            </a:br>
            <a:endParaRPr sz="2400" dirty="0">
              <a:latin typeface="Arial"/>
              <a:ea typeface="Arial"/>
              <a:cs typeface="Arial"/>
              <a:sym typeface="Arial"/>
            </a:endParaRPr>
          </a:p>
        </p:txBody>
      </p:sp>
      <p:sp>
        <p:nvSpPr>
          <p:cNvPr id="172" name="Google Shape;172;p21"/>
          <p:cNvSpPr txBox="1"/>
          <p:nvPr/>
        </p:nvSpPr>
        <p:spPr>
          <a:xfrm>
            <a:off x="0" y="2093356"/>
            <a:ext cx="12103100" cy="30469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Burke et al. </a:t>
            </a:r>
            <a:r>
              <a:rPr lang="en-US" sz="2400" b="0" i="0" u="none" strike="noStrike" cap="none" dirty="0">
                <a:solidFill>
                  <a:srgbClr val="000000"/>
                </a:solidFill>
                <a:latin typeface="Arial"/>
                <a:ea typeface="Arial"/>
                <a:cs typeface="Arial"/>
                <a:sym typeface="Arial"/>
              </a:rPr>
              <a:t>focus on a prominent Appalachian newspaper, </a:t>
            </a:r>
            <a:r>
              <a:rPr lang="en-US" sz="2400" b="1" i="1" u="none" strike="noStrike" cap="none" dirty="0">
                <a:solidFill>
                  <a:srgbClr val="000000"/>
                </a:solidFill>
                <a:latin typeface="Arial"/>
                <a:ea typeface="Arial"/>
                <a:cs typeface="Arial"/>
                <a:sym typeface="Arial"/>
              </a:rPr>
              <a:t>The Franklin Press,</a:t>
            </a:r>
            <a:r>
              <a:rPr lang="en-US" sz="2400" b="0" i="0" u="none" strike="noStrike" cap="none" dirty="0">
                <a:solidFill>
                  <a:srgbClr val="000000"/>
                </a:solidFill>
                <a:latin typeface="Arial"/>
                <a:ea typeface="Arial"/>
                <a:cs typeface="Arial"/>
                <a:sym typeface="Arial"/>
              </a:rPr>
              <a:t> </a:t>
            </a:r>
            <a:endParaRPr dirty="0"/>
          </a:p>
          <a:p>
            <a:pPr marL="0" marR="0" lvl="0" indent="0" algn="ct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to asses how its discourse both </a:t>
            </a:r>
            <a:r>
              <a:rPr lang="en-US" sz="2400" b="1" i="0" u="none" strike="noStrike" cap="none" dirty="0">
                <a:solidFill>
                  <a:srgbClr val="000000"/>
                </a:solidFill>
                <a:latin typeface="Arial"/>
                <a:ea typeface="Arial"/>
                <a:cs typeface="Arial"/>
                <a:sym typeface="Arial"/>
              </a:rPr>
              <a:t>reflects</a:t>
            </a:r>
            <a:r>
              <a:rPr lang="en-US" sz="2400" b="0" i="0" u="none" strike="noStrike" cap="none" dirty="0">
                <a:solidFill>
                  <a:srgbClr val="000000"/>
                </a:solidFill>
                <a:latin typeface="Arial"/>
                <a:ea typeface="Arial"/>
                <a:cs typeface="Arial"/>
                <a:sym typeface="Arial"/>
              </a:rPr>
              <a:t> and </a:t>
            </a:r>
            <a:r>
              <a:rPr lang="en-US" sz="2400" b="1" i="0" u="none" strike="noStrike" cap="none" dirty="0">
                <a:solidFill>
                  <a:srgbClr val="000000"/>
                </a:solidFill>
                <a:latin typeface="Arial"/>
                <a:ea typeface="Arial"/>
                <a:cs typeface="Arial"/>
                <a:sym typeface="Arial"/>
              </a:rPr>
              <a:t>constructs </a:t>
            </a:r>
            <a:endParaRPr dirty="0"/>
          </a:p>
          <a:p>
            <a:pPr marL="0" marR="0" lvl="0" indent="0" algn="ct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the </a:t>
            </a:r>
            <a:r>
              <a:rPr lang="en-US" sz="2400" b="1" i="0" u="none" strike="noStrike" cap="none" dirty="0">
                <a:solidFill>
                  <a:srgbClr val="000000"/>
                </a:solidFill>
                <a:latin typeface="Arial"/>
                <a:ea typeface="Arial"/>
                <a:cs typeface="Arial"/>
                <a:sym typeface="Arial"/>
              </a:rPr>
              <a:t>values</a:t>
            </a:r>
            <a:r>
              <a:rPr lang="en-US" sz="2400" b="0" i="0" u="none" strike="noStrike" cap="none" dirty="0">
                <a:solidFill>
                  <a:srgbClr val="000000"/>
                </a:solidFill>
                <a:latin typeface="Arial"/>
                <a:ea typeface="Arial"/>
                <a:cs typeface="Arial"/>
                <a:sym typeface="Arial"/>
              </a:rPr>
              <a:t> of its readership in relation to their natural environment.</a:t>
            </a:r>
            <a:endParaRPr dirty="0"/>
          </a:p>
          <a:p>
            <a:pPr marL="0" marR="0" lvl="0" indent="0" algn="ctr"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The environment is presented as a </a:t>
            </a:r>
            <a:r>
              <a:rPr lang="en-US" sz="2400" b="1" i="0" u="none" strike="noStrike" cap="none" dirty="0">
                <a:solidFill>
                  <a:srgbClr val="000000"/>
                </a:solidFill>
                <a:latin typeface="Arial"/>
                <a:ea typeface="Arial"/>
                <a:cs typeface="Arial"/>
                <a:sym typeface="Arial"/>
              </a:rPr>
              <a:t>natural amenity </a:t>
            </a:r>
            <a:r>
              <a:rPr lang="en-US" sz="2400" b="0" i="0" u="none" strike="noStrike" cap="none" dirty="0">
                <a:solidFill>
                  <a:srgbClr val="000000"/>
                </a:solidFill>
                <a:latin typeface="Arial"/>
                <a:ea typeface="Arial"/>
                <a:cs typeface="Arial"/>
                <a:sym typeface="Arial"/>
              </a:rPr>
              <a:t>to be </a:t>
            </a:r>
            <a:r>
              <a:rPr lang="en-US" sz="2400" b="1" i="0" u="none" strike="noStrike" cap="none" dirty="0">
                <a:solidFill>
                  <a:srgbClr val="000000"/>
                </a:solidFill>
                <a:latin typeface="Arial"/>
                <a:ea typeface="Arial"/>
                <a:cs typeface="Arial"/>
                <a:sym typeface="Arial"/>
              </a:rPr>
              <a:t>consumed</a:t>
            </a:r>
            <a:r>
              <a:rPr lang="en-US" sz="2400" b="0" i="0" u="none" strike="noStrike" cap="none" dirty="0">
                <a:solidFill>
                  <a:srgbClr val="000000"/>
                </a:solidFill>
                <a:latin typeface="Arial"/>
                <a:ea typeface="Arial"/>
                <a:cs typeface="Arial"/>
                <a:sym typeface="Arial"/>
              </a:rPr>
              <a:t> and </a:t>
            </a:r>
            <a:r>
              <a:rPr lang="en-US" sz="2400" b="1" i="0" u="none" strike="noStrike" cap="none" dirty="0">
                <a:solidFill>
                  <a:srgbClr val="000000"/>
                </a:solidFill>
                <a:latin typeface="Arial"/>
                <a:ea typeface="Arial"/>
                <a:cs typeface="Arial"/>
                <a:sym typeface="Arial"/>
              </a:rPr>
              <a:t>enjoyed</a:t>
            </a:r>
            <a:r>
              <a:rPr lang="en-US" sz="2400" b="0" i="0" u="none" strike="noStrike" cap="none" dirty="0">
                <a:solidFill>
                  <a:srgbClr val="000000"/>
                </a:solidFill>
                <a:latin typeface="Arial"/>
                <a:ea typeface="Arial"/>
                <a:cs typeface="Arial"/>
                <a:sym typeface="Arial"/>
              </a:rPr>
              <a:t>,</a:t>
            </a: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but rarely does TFP cover </a:t>
            </a:r>
            <a:r>
              <a:rPr lang="en-US" sz="2400" b="1" i="0" u="none" strike="noStrike" cap="none" dirty="0">
                <a:solidFill>
                  <a:srgbClr val="000000"/>
                </a:solidFill>
                <a:latin typeface="Arial"/>
                <a:ea typeface="Arial"/>
                <a:cs typeface="Arial"/>
                <a:sym typeface="Arial"/>
              </a:rPr>
              <a:t>human impacts</a:t>
            </a:r>
            <a:r>
              <a:rPr lang="en-US" sz="2400" b="0" i="0" u="none" strike="noStrike" cap="none" dirty="0">
                <a:solidFill>
                  <a:srgbClr val="000000"/>
                </a:solidFill>
                <a:latin typeface="Arial"/>
                <a:ea typeface="Arial"/>
                <a:cs typeface="Arial"/>
                <a:sym typeface="Arial"/>
              </a:rPr>
              <a:t>, </a:t>
            </a:r>
            <a:r>
              <a:rPr lang="en-US" sz="2400" b="1" i="0" u="none" strike="noStrike" cap="none" dirty="0">
                <a:solidFill>
                  <a:srgbClr val="000000"/>
                </a:solidFill>
                <a:latin typeface="Arial"/>
                <a:ea typeface="Arial"/>
                <a:cs typeface="Arial"/>
                <a:sym typeface="Arial"/>
              </a:rPr>
              <a:t>changes in landscape</a:t>
            </a:r>
            <a:r>
              <a:rPr lang="en-US" sz="2400" b="0" i="0" u="none" strike="noStrike" cap="none" dirty="0">
                <a:solidFill>
                  <a:srgbClr val="000000"/>
                </a:solidFill>
                <a:latin typeface="Arial"/>
                <a:ea typeface="Arial"/>
                <a:cs typeface="Arial"/>
                <a:sym typeface="Arial"/>
              </a:rPr>
              <a:t>, </a:t>
            </a:r>
            <a:endParaRPr dirty="0"/>
          </a:p>
          <a:p>
            <a:pPr marL="0" marR="0" lvl="0" indent="0" algn="ct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or </a:t>
            </a:r>
            <a:r>
              <a:rPr lang="en-US" sz="2400" b="1" i="0" u="none" strike="noStrike" cap="none" dirty="0">
                <a:solidFill>
                  <a:srgbClr val="000000"/>
                </a:solidFill>
                <a:latin typeface="Arial"/>
                <a:ea typeface="Arial"/>
                <a:cs typeface="Arial"/>
                <a:sym typeface="Arial"/>
              </a:rPr>
              <a:t>problems </a:t>
            </a:r>
            <a:r>
              <a:rPr lang="en-US" sz="2400" b="0" i="0" u="none" strike="noStrike" cap="none" dirty="0">
                <a:solidFill>
                  <a:srgbClr val="000000"/>
                </a:solidFill>
                <a:latin typeface="Arial"/>
                <a:ea typeface="Arial"/>
                <a:cs typeface="Arial"/>
                <a:sym typeface="Arial"/>
              </a:rPr>
              <a:t>like </a:t>
            </a:r>
            <a:r>
              <a:rPr lang="en-US" sz="2400" b="1" i="0" u="none" strike="noStrike" cap="none" dirty="0" err="1">
                <a:solidFill>
                  <a:srgbClr val="000000"/>
                </a:solidFill>
                <a:latin typeface="Arial"/>
                <a:ea typeface="Arial"/>
                <a:cs typeface="Arial"/>
                <a:sym typeface="Arial"/>
              </a:rPr>
              <a:t>exurbanization</a:t>
            </a:r>
            <a:r>
              <a:rPr lang="en-US" sz="2400" b="0" i="0" u="none" strike="noStrike" cap="none" dirty="0">
                <a:solidFill>
                  <a:srgbClr val="000000"/>
                </a:solidFill>
                <a:latin typeface="Arial"/>
                <a:ea typeface="Arial"/>
                <a:cs typeface="Arial"/>
                <a:sym typeface="Arial"/>
              </a:rPr>
              <a:t> or </a:t>
            </a:r>
            <a:r>
              <a:rPr lang="en-US" sz="2400" b="1" i="0" u="none" strike="noStrike" cap="none" dirty="0">
                <a:solidFill>
                  <a:srgbClr val="000000"/>
                </a:solidFill>
                <a:latin typeface="Arial"/>
                <a:ea typeface="Arial"/>
                <a:cs typeface="Arial"/>
                <a:sym typeface="Arial"/>
              </a:rPr>
              <a:t>climate change </a:t>
            </a:r>
            <a:r>
              <a:rPr lang="en-US" sz="2400" b="0" i="0" u="none" strike="noStrike" cap="none" dirty="0">
                <a:solidFill>
                  <a:srgbClr val="000000"/>
                </a:solidFill>
                <a:latin typeface="Arial"/>
                <a:ea typeface="Arial"/>
                <a:cs typeface="Arial"/>
                <a:sym typeface="Arial"/>
              </a:rPr>
              <a:t>(186).</a:t>
            </a:r>
            <a:endParaRPr dirty="0"/>
          </a:p>
          <a:p>
            <a:pPr marL="0" marR="0" lvl="0" indent="0" algn="ct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Both are affecting the local ecosystems.  </a:t>
            </a:r>
            <a:r>
              <a:rPr lang="en-US" sz="2400" b="1" i="0" u="none" strike="noStrike" cap="none" dirty="0">
                <a:solidFill>
                  <a:srgbClr val="000000"/>
                </a:solidFill>
                <a:latin typeface="Arial"/>
                <a:ea typeface="Arial"/>
                <a:cs typeface="Arial"/>
                <a:sym typeface="Arial"/>
              </a:rPr>
              <a:t> </a:t>
            </a:r>
            <a:r>
              <a:rPr lang="en-US" sz="2400" b="0" i="0" u="none" strike="noStrike" cap="none" dirty="0">
                <a:solidFill>
                  <a:srgbClr val="000000"/>
                </a:solidFill>
                <a:latin typeface="Arial"/>
                <a:ea typeface="Arial"/>
                <a:cs typeface="Arial"/>
                <a:sym typeface="Arial"/>
              </a:rPr>
              <a:t> </a:t>
            </a:r>
            <a:endParaRPr dirty="0"/>
          </a:p>
        </p:txBody>
      </p:sp>
      <p:pic>
        <p:nvPicPr>
          <p:cNvPr id="173" name="Google Shape;173;p21"/>
          <p:cNvPicPr preferRelativeResize="0"/>
          <p:nvPr/>
        </p:nvPicPr>
        <p:blipFill rotWithShape="1">
          <a:blip r:embed="rId4">
            <a:alphaModFix/>
          </a:blip>
          <a:srcRect/>
          <a:stretch/>
        </p:blipFill>
        <p:spPr>
          <a:xfrm>
            <a:off x="0" y="5140344"/>
            <a:ext cx="12192000" cy="17176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80" name="Google Shape;180;p22"/>
          <p:cNvSpPr txBox="1">
            <a:spLocks noGrp="1"/>
          </p:cNvSpPr>
          <p:nvPr>
            <p:ph type="title"/>
          </p:nvPr>
        </p:nvSpPr>
        <p:spPr>
          <a:xfrm>
            <a:off x="0" y="3429000"/>
            <a:ext cx="3666978" cy="8667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83333"/>
              <a:buNone/>
            </a:pPr>
            <a:r>
              <a:rPr lang="en-US" sz="2400" b="1" dirty="0">
                <a:solidFill>
                  <a:srgbClr val="000000"/>
                </a:solidFill>
                <a:latin typeface="Arial"/>
                <a:ea typeface="Arial"/>
                <a:cs typeface="Arial"/>
                <a:sym typeface="Arial"/>
              </a:rPr>
              <a:t>Burke et al. 2015 </a:t>
            </a:r>
            <a:r>
              <a:rPr lang="en-US" sz="2400" dirty="0">
                <a:solidFill>
                  <a:srgbClr val="000000"/>
                </a:solidFill>
                <a:latin typeface="Arial"/>
                <a:ea typeface="Arial"/>
                <a:cs typeface="Arial"/>
                <a:sym typeface="Arial"/>
              </a:rPr>
              <a:t>identified a series of variables to standardize their textual analysis across 53 articles.</a:t>
            </a:r>
            <a:br>
              <a:rPr lang="en-US" sz="2400" dirty="0">
                <a:solidFill>
                  <a:srgbClr val="000000"/>
                </a:solidFill>
                <a:latin typeface="Arial"/>
                <a:ea typeface="Arial"/>
                <a:cs typeface="Arial"/>
                <a:sym typeface="Arial"/>
              </a:rPr>
            </a:br>
            <a:br>
              <a:rPr lang="en-US" sz="2400" dirty="0">
                <a:solidFill>
                  <a:srgbClr val="000000"/>
                </a:solidFill>
                <a:latin typeface="Arial"/>
                <a:ea typeface="Arial"/>
                <a:cs typeface="Arial"/>
                <a:sym typeface="Arial"/>
              </a:rPr>
            </a:br>
            <a:br>
              <a:rPr lang="en-US" sz="2400" b="1" i="1" dirty="0">
                <a:latin typeface="Arial"/>
                <a:ea typeface="Arial"/>
                <a:cs typeface="Arial"/>
                <a:sym typeface="Arial"/>
              </a:rPr>
            </a:br>
            <a:br>
              <a:rPr lang="en-US" sz="1300" b="1" i="1" dirty="0">
                <a:latin typeface="Arial"/>
                <a:ea typeface="Arial"/>
                <a:cs typeface="Arial"/>
                <a:sym typeface="Arial"/>
              </a:rPr>
            </a:br>
            <a:br>
              <a:rPr lang="en-US" sz="2400" dirty="0">
                <a:latin typeface="Arial"/>
                <a:ea typeface="Arial"/>
                <a:cs typeface="Arial"/>
                <a:sym typeface="Arial"/>
              </a:rPr>
            </a:br>
            <a:endParaRPr sz="2400" dirty="0">
              <a:latin typeface="Arial"/>
              <a:ea typeface="Arial"/>
              <a:cs typeface="Arial"/>
              <a:sym typeface="Arial"/>
            </a:endParaRPr>
          </a:p>
        </p:txBody>
      </p:sp>
      <p:pic>
        <p:nvPicPr>
          <p:cNvPr id="181" name="Google Shape;181;p22"/>
          <p:cNvPicPr preferRelativeResize="0"/>
          <p:nvPr/>
        </p:nvPicPr>
        <p:blipFill rotWithShape="1">
          <a:blip r:embed="rId4">
            <a:alphaModFix/>
          </a:blip>
          <a:srcRect/>
          <a:stretch/>
        </p:blipFill>
        <p:spPr>
          <a:xfrm>
            <a:off x="3666978" y="0"/>
            <a:ext cx="8525022"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1816</Words>
  <Application>Microsoft Macintosh PowerPoint</Application>
  <PresentationFormat>Widescreen</PresentationFormat>
  <Paragraphs>123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GT America Standard</vt:lpstr>
      <vt:lpstr>Noto Sans Symbols</vt:lpstr>
      <vt:lpstr>Office Theme</vt:lpstr>
      <vt:lpstr>Critical Discourse Analysis: Environmental Journalism  </vt:lpstr>
      <vt:lpstr>What Is Critical Discourse Analysis (CDA)? </vt:lpstr>
      <vt:lpstr>What Are Some Forms of CDA? </vt:lpstr>
      <vt:lpstr>What Are Some Forms of CDA? </vt:lpstr>
      <vt:lpstr>How Will We Use CDA in This Lesson?</vt:lpstr>
      <vt:lpstr>How Will You Use CDA in This Lesson?</vt:lpstr>
      <vt:lpstr>How Will You Use CDA in This Lesson?</vt:lpstr>
      <vt:lpstr>Burke et al. 2015:  Nature Talk in an Appalachian Newspaper: What Environmental Discourse Analysis Reveals about Efforts to Address Exurbanization and Climate Change   </vt:lpstr>
      <vt:lpstr>Burke et al. 2015 identified a series of variables to standardize their textual analysis across 53 articles.     </vt:lpstr>
      <vt:lpstr>Burke et al. 2015</vt:lpstr>
      <vt:lpstr>Burke et al. 2015</vt:lpstr>
      <vt:lpstr>Burke et al. 2015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Discourse Analysis: Environmental Journalism  </dc:title>
  <dc:creator>Heidi CM Scott</dc:creator>
  <cp:lastModifiedBy>Alaina Gallagher</cp:lastModifiedBy>
  <cp:revision>2</cp:revision>
  <dcterms:created xsi:type="dcterms:W3CDTF">2022-09-28T11:57:10Z</dcterms:created>
  <dcterms:modified xsi:type="dcterms:W3CDTF">2023-04-07T21:53:03Z</dcterms:modified>
</cp:coreProperties>
</file>