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7"/>
  </p:notesMasterIdLst>
  <p:sldIdLst>
    <p:sldId id="256" r:id="rId2"/>
    <p:sldId id="257" r:id="rId3"/>
    <p:sldId id="258" r:id="rId4"/>
    <p:sldId id="262" r:id="rId5"/>
    <p:sldId id="263" r:id="rId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 roundtripDataSignature="AMtx7mg8p2P83zStwSj28RyGnzTqVTyud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p:restoredTop sz="94694"/>
  </p:normalViewPr>
  <p:slideViewPr>
    <p:cSldViewPr snapToGrid="0">
      <p:cViewPr varScale="1">
        <p:scale>
          <a:sx n="117" d="100"/>
          <a:sy n="117" d="100"/>
        </p:scale>
        <p:origin x="9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customschemas.google.com/relationships/presentationmetadata" Target="metadata"/><Relationship Id="rId4" Type="http://schemas.openxmlformats.org/officeDocument/2006/relationships/slide" Target="slides/slide3.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Notes to Instructor</a:t>
            </a:r>
            <a:r>
              <a:rPr lang="en-US" dirty="0"/>
              <a:t>: While many solutions begin with perceiving and evaluating problems, university administrators like to celebrate successes and promote them to the broader community. Perceiving the needs of people in positions of power (empathy) is important for gaining their support. So, as learners survey their campus and community, what existing initiatives or features of green infrastructure might be invoked to argue for new investments? That is, where and how has your institution already succeeded in supporting sustainable development and building community?  </a:t>
            </a: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 </a:t>
            </a:r>
            <a:r>
              <a:rPr lang="en-US" sz="1400" i="0" dirty="0"/>
              <a:t>For those inside academia, it can be unfamiliar and disorienting to explain scientific research to non-academics. Learners may enjoy exercising some </a:t>
            </a:r>
            <a:r>
              <a:rPr lang="en-US" sz="1400" i="1" dirty="0"/>
              <a:t>meta-perception</a:t>
            </a:r>
            <a:r>
              <a:rPr lang="en-US" sz="1400" i="0" dirty="0"/>
              <a:t> before engaging with outside stakeholders; that is: how does this person or group perceive </a:t>
            </a:r>
            <a:r>
              <a:rPr lang="en-US" sz="1400" i="1" dirty="0"/>
              <a:t>me</a:t>
            </a:r>
            <a:r>
              <a:rPr lang="en-US" sz="1400" i="0" dirty="0"/>
              <a:t>? The answer may change radically depending on the stakeholder. (Consider, for example, the different perceptions of industry insiders versus Indigenous groups.) Practicing meta-perception and self-reflexivity can strengthen your ethos when speaking and listening to a variety of stakeholders. </a:t>
            </a:r>
            <a:endParaRPr sz="1400" dirty="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a:t>
            </a:r>
            <a:r>
              <a:rPr lang="en-US" sz="1400" dirty="0"/>
              <a:t>: For those learners who are preparing for an academic research career, it will be important to seek out your institution’s supports, both traditional and non-traditional. When choosing among jobs, it may be worthwhile to choose an institution that is open to rewarding actionable research and community impact, not just publication/citation measures. How would this kind of cultural and structural change happen at traditional R1 institutions? </a:t>
            </a:r>
            <a:endParaRPr sz="1400" dirty="0"/>
          </a:p>
        </p:txBody>
      </p:sp>
      <p:sp>
        <p:nvSpPr>
          <p:cNvPr id="120" name="Google Shape;12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a:t>
            </a:r>
            <a:r>
              <a:rPr lang="en-US" sz="1400" dirty="0"/>
              <a:t>: This is a good time to ask learners to list the groups on campus and in your community that may serve as facilitators. List them quickly: sustainability office, interdisciplinary centers and faculty, student interest and advocacy groups, community groups, local nonprofits, local businesses, etc.  </a:t>
            </a:r>
            <a:endParaRPr sz="1400" dirty="0"/>
          </a:p>
        </p:txBody>
      </p:sp>
      <p:sp>
        <p:nvSpPr>
          <p:cNvPr id="134" name="Google Shape;13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3754714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a:t>
            </a:r>
            <a:r>
              <a:rPr lang="en-US" sz="1400" dirty="0"/>
              <a:t>: In the planning stages for a project, leave time to dream and brainstorm best-case scenarios as well as problems. What is your group’s highest aim for the project, and what could its best impacts be in given time frames (3, 5, 10, 50 years)? How could your project work as a seed that sprouts roots and branches far into your community and region? </a:t>
            </a:r>
            <a:endParaRPr sz="1400" dirty="0"/>
          </a:p>
        </p:txBody>
      </p:sp>
      <p:sp>
        <p:nvSpPr>
          <p:cNvPr id="147" name="Google Shape;14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2322328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a:spLocks noGrp="1"/>
          </p:cNvSpPr>
          <p:nvPr>
            <p:ph type="pic" idx="2"/>
          </p:nvPr>
        </p:nvSpPr>
        <p:spPr>
          <a:xfrm>
            <a:off x="5183188" y="987425"/>
            <a:ext cx="6172200" cy="4873625"/>
          </a:xfrm>
          <a:prstGeom prst="rect">
            <a:avLst/>
          </a:prstGeom>
          <a:noFill/>
          <a:ln>
            <a:noFill/>
          </a:ln>
        </p:spPr>
      </p:sp>
      <p:sp>
        <p:nvSpPr>
          <p:cNvPr id="68" name="Google Shape;68;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sesync.org/resources/what-actionable-research" TargetMode="External"/><Relationship Id="rId5" Type="http://schemas.openxmlformats.org/officeDocument/2006/relationships/hyperlink" Target="https://creativecommons.org/licenses/by/2.0/deed.en" TargetMode="Externa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doi.org/10.1111/csp2.295" TargetMode="Externa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doi.org/10.1111/csp2.295" TargetMode="Externa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https://doi.org/10.1111/csp2.29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1"/>
          <p:cNvSpPr/>
          <p:nvPr/>
        </p:nvSpPr>
        <p:spPr>
          <a:xfrm>
            <a:off x="305" y="333348"/>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sp>
        <p:nvSpPr>
          <p:cNvPr id="90" name="Google Shape;90;p1"/>
          <p:cNvSpPr txBox="1">
            <a:spLocks noGrp="1"/>
          </p:cNvSpPr>
          <p:nvPr>
            <p:ph type="ctrTitle"/>
          </p:nvPr>
        </p:nvSpPr>
        <p:spPr>
          <a:xfrm>
            <a:off x="-1213751" y="3940208"/>
            <a:ext cx="6654304" cy="173846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000000"/>
              </a:buClr>
              <a:buSzPct val="111111"/>
              <a:buNone/>
            </a:pPr>
            <a:br>
              <a:rPr lang="en-US" b="1"/>
            </a:br>
            <a:r>
              <a:rPr lang="en-US" b="1"/>
              <a:t>Creating</a:t>
            </a:r>
            <a:br>
              <a:rPr lang="en-US" b="1"/>
            </a:br>
            <a:r>
              <a:rPr lang="en-US" b="1"/>
              <a:t>Actionable</a:t>
            </a:r>
            <a:br>
              <a:rPr lang="en-US" b="1"/>
            </a:br>
            <a:r>
              <a:rPr lang="en-US" b="1"/>
              <a:t>Science</a:t>
            </a:r>
            <a:br>
              <a:rPr lang="en-US" b="1"/>
            </a:br>
            <a:r>
              <a:rPr lang="en-US" b="1"/>
              <a:t>on Campus</a:t>
            </a:r>
            <a:r>
              <a:rPr lang="en-US" sz="4000" b="1">
                <a:solidFill>
                  <a:srgbClr val="76923C"/>
                </a:solidFill>
                <a:latin typeface="Arial"/>
                <a:ea typeface="Arial"/>
                <a:cs typeface="Arial"/>
                <a:sym typeface="Arial"/>
              </a:rPr>
              <a:t> </a:t>
            </a:r>
            <a:br>
              <a:rPr lang="en-US" sz="4000" b="1">
                <a:solidFill>
                  <a:srgbClr val="000000"/>
                </a:solidFill>
                <a:latin typeface="Arial"/>
                <a:ea typeface="Arial"/>
                <a:cs typeface="Arial"/>
                <a:sym typeface="Arial"/>
              </a:rPr>
            </a:br>
            <a:endParaRPr sz="4000"/>
          </a:p>
        </p:txBody>
      </p:sp>
      <p:grpSp>
        <p:nvGrpSpPr>
          <p:cNvPr id="91" name="Google Shape;91;p1"/>
          <p:cNvGrpSpPr/>
          <p:nvPr/>
        </p:nvGrpSpPr>
        <p:grpSpPr>
          <a:xfrm flipH="1">
            <a:off x="9676747" y="0"/>
            <a:ext cx="2514948" cy="2174333"/>
            <a:chOff x="-305" y="-4155"/>
            <a:chExt cx="2514948" cy="2174333"/>
          </a:xfrm>
        </p:grpSpPr>
        <p:sp>
          <p:nvSpPr>
            <p:cNvPr id="92" name="Google Shape;92;p1"/>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p:txBody>
        </p:sp>
        <p:sp>
          <p:nvSpPr>
            <p:cNvPr id="95" name="Google Shape;95;p1"/>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96" name="Google Shape;96;p1" descr="A picture containing text, clipart&#10;&#10;Description automatically generated"/>
          <p:cNvPicPr preferRelativeResize="0"/>
          <p:nvPr/>
        </p:nvPicPr>
        <p:blipFill rotWithShape="1">
          <a:blip r:embed="rId3">
            <a:alphaModFix/>
          </a:blip>
          <a:srcRect/>
          <a:stretch/>
        </p:blipFill>
        <p:spPr>
          <a:xfrm>
            <a:off x="402723" y="539346"/>
            <a:ext cx="3421356" cy="1248796"/>
          </a:xfrm>
          <a:prstGeom prst="rect">
            <a:avLst/>
          </a:prstGeom>
          <a:noFill/>
          <a:ln>
            <a:noFill/>
          </a:ln>
        </p:spPr>
      </p:pic>
      <p:grpSp>
        <p:nvGrpSpPr>
          <p:cNvPr id="97" name="Google Shape;97;p1"/>
          <p:cNvGrpSpPr/>
          <p:nvPr/>
        </p:nvGrpSpPr>
        <p:grpSpPr>
          <a:xfrm rot="10800000" flipH="1">
            <a:off x="0" y="4456892"/>
            <a:ext cx="3378428" cy="2535121"/>
            <a:chOff x="-305" y="-1"/>
            <a:chExt cx="3832880" cy="2876136"/>
          </a:xfrm>
        </p:grpSpPr>
        <p:sp>
          <p:nvSpPr>
            <p:cNvPr id="98" name="Google Shape;98;p1"/>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1"/>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1"/>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1"/>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02" name="Google Shape;102;p1"/>
          <p:cNvPicPr preferRelativeResize="0"/>
          <p:nvPr/>
        </p:nvPicPr>
        <p:blipFill>
          <a:blip r:embed="rId4"/>
          <a:srcRect/>
          <a:stretch/>
        </p:blipFill>
        <p:spPr>
          <a:xfrm>
            <a:off x="5144918" y="636593"/>
            <a:ext cx="6535209" cy="4901406"/>
          </a:xfrm>
          <a:prstGeom prst="rect">
            <a:avLst/>
          </a:prstGeom>
          <a:noFill/>
          <a:ln w="22225" cap="flat" cmpd="sng">
            <a:solidFill>
              <a:srgbClr val="8DA9DB"/>
            </a:solidFill>
            <a:prstDash val="solid"/>
            <a:round/>
            <a:headEnd type="none" w="sm" len="sm"/>
            <a:tailEnd type="none" w="sm" len="sm"/>
          </a:ln>
        </p:spPr>
      </p:pic>
      <p:sp>
        <p:nvSpPr>
          <p:cNvPr id="103" name="Google Shape;103;p1"/>
          <p:cNvSpPr txBox="1"/>
          <p:nvPr/>
        </p:nvSpPr>
        <p:spPr>
          <a:xfrm>
            <a:off x="5037827" y="5745229"/>
            <a:ext cx="6997551"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The University of North Carolina at Chapel Hill’s series of edible gardens complements their Dining Facilities</a:t>
            </a:r>
            <a:r>
              <a:rPr lang="en-US" dirty="0"/>
              <a:t> </a:t>
            </a:r>
            <a:r>
              <a:rPr lang="en-US" sz="1400" b="0" i="0" u="none" strike="noStrike" cap="none" dirty="0">
                <a:solidFill>
                  <a:srgbClr val="000000"/>
                </a:solidFill>
                <a:latin typeface="Arial"/>
                <a:ea typeface="Arial"/>
                <a:cs typeface="Arial"/>
                <a:sym typeface="Arial"/>
              </a:rPr>
              <a:t>and serves environmental justice and ecosystem health priorities.</a:t>
            </a:r>
            <a:endParaRPr dirty="0"/>
          </a:p>
          <a:p>
            <a:pPr marL="0" marR="0" lvl="0" indent="0" algn="ctr"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Photo by Heidi Scott, 2023.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
          <p:cNvSpPr txBox="1">
            <a:spLocks noGrp="1"/>
          </p:cNvSpPr>
          <p:nvPr>
            <p:ph type="title"/>
          </p:nvPr>
        </p:nvSpPr>
        <p:spPr>
          <a:xfrm>
            <a:off x="3807692" y="601839"/>
            <a:ext cx="5767630" cy="52881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None/>
            </a:pPr>
            <a:r>
              <a:rPr lang="en-US" sz="2900" b="1" dirty="0">
                <a:solidFill>
                  <a:srgbClr val="000000"/>
                </a:solidFill>
                <a:latin typeface="Arial"/>
                <a:ea typeface="Arial"/>
                <a:cs typeface="Arial"/>
                <a:sym typeface="Arial"/>
              </a:rPr>
              <a:t>Solutions-Oriented Research </a:t>
            </a:r>
            <a:endParaRPr sz="2900" dirty="0"/>
          </a:p>
        </p:txBody>
      </p:sp>
      <p:sp>
        <p:nvSpPr>
          <p:cNvPr id="110" name="Google Shape;1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
        <p:nvSpPr>
          <p:cNvPr id="111" name="Google Shape;111;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12" name="Google Shape;112;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13" name="Google Shape;113;p2"/>
          <p:cNvSpPr txBox="1"/>
          <p:nvPr/>
        </p:nvSpPr>
        <p:spPr>
          <a:xfrm>
            <a:off x="189317" y="3251929"/>
            <a:ext cx="11575800" cy="2862900"/>
          </a:xfrm>
          <a:prstGeom prst="rect">
            <a:avLst/>
          </a:prstGeom>
          <a:noFill/>
          <a:ln>
            <a:noFill/>
          </a:ln>
        </p:spPr>
        <p:txBody>
          <a:bodyPr spcFirstLastPara="1" wrap="square" lIns="91425" tIns="45700" rIns="91425" bIns="45700" anchor="t" anchorCtr="0">
            <a:spAutoFit/>
          </a:bodyPr>
          <a:lstStyle/>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dirty="0">
              <a:solidFill>
                <a:srgbClr val="000000"/>
              </a:solidFill>
              <a:latin typeface="Arial"/>
              <a:ea typeface="Arial"/>
              <a:cs typeface="Arial"/>
              <a:sym typeface="Arial"/>
            </a:endParaRPr>
          </a:p>
          <a:p>
            <a:pPr marL="457200" marR="0" lvl="0" indent="-3556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Actionable socio-environmental (S-E) research depends on moving </a:t>
            </a:r>
            <a:r>
              <a:rPr lang="en-US" sz="2000" b="1" i="0" u="none" strike="noStrike" cap="none" dirty="0">
                <a:solidFill>
                  <a:srgbClr val="000000"/>
                </a:solidFill>
                <a:latin typeface="Arial"/>
                <a:ea typeface="Arial"/>
                <a:cs typeface="Arial"/>
                <a:sym typeface="Arial"/>
              </a:rPr>
              <a:t>beyond problem formulation</a:t>
            </a:r>
            <a:r>
              <a:rPr lang="en-US" sz="2000" b="0" i="0" u="none" strike="noStrike" cap="none" dirty="0">
                <a:solidFill>
                  <a:srgbClr val="000000"/>
                </a:solidFill>
                <a:latin typeface="Arial"/>
                <a:ea typeface="Arial"/>
                <a:cs typeface="Arial"/>
                <a:sym typeface="Arial"/>
              </a:rPr>
              <a:t> to face the challenge of </a:t>
            </a:r>
            <a:r>
              <a:rPr lang="en-US" sz="2000" b="1" i="0" u="none" strike="noStrike" cap="none" dirty="0">
                <a:solidFill>
                  <a:srgbClr val="000000"/>
                </a:solidFill>
                <a:latin typeface="Arial"/>
                <a:ea typeface="Arial"/>
                <a:cs typeface="Arial"/>
                <a:sym typeface="Arial"/>
              </a:rPr>
              <a:t>what can be done </a:t>
            </a:r>
            <a:r>
              <a:rPr lang="en-US" sz="2000" b="0" i="0" u="none" strike="noStrike" cap="none" dirty="0">
                <a:solidFill>
                  <a:srgbClr val="000000"/>
                </a:solidFill>
                <a:latin typeface="Arial"/>
                <a:ea typeface="Arial"/>
                <a:cs typeface="Arial"/>
                <a:sym typeface="Arial"/>
              </a:rPr>
              <a:t>to solve or alleviate S-E problems. </a:t>
            </a:r>
            <a:endParaRPr dirty="0"/>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dirty="0">
              <a:solidFill>
                <a:srgbClr val="000000"/>
              </a:solidFill>
              <a:latin typeface="Arial"/>
              <a:ea typeface="Arial"/>
              <a:cs typeface="Arial"/>
              <a:sym typeface="Arial"/>
            </a:endParaRPr>
          </a:p>
          <a:p>
            <a:pPr marL="457200" marR="0" lvl="0" indent="-355600"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The </a:t>
            </a:r>
            <a:r>
              <a:rPr lang="en-US" sz="2000" b="1" i="0" u="none" strike="noStrike" cap="none" dirty="0">
                <a:solidFill>
                  <a:srgbClr val="000000"/>
                </a:solidFill>
                <a:latin typeface="Arial"/>
                <a:ea typeface="Arial"/>
                <a:cs typeface="Arial"/>
                <a:sym typeface="Arial"/>
              </a:rPr>
              <a:t>realm of solutions </a:t>
            </a:r>
            <a:r>
              <a:rPr lang="en-US" sz="2000" b="0" i="0" u="none" strike="noStrike" cap="none" dirty="0">
                <a:solidFill>
                  <a:srgbClr val="000000"/>
                </a:solidFill>
                <a:latin typeface="Arial"/>
                <a:ea typeface="Arial"/>
                <a:cs typeface="Arial"/>
                <a:sym typeface="Arial"/>
              </a:rPr>
              <a:t>exists at a complex intersection among scientific research, cultural norms, social behaviors, individual psychology, institutional will, policy making, and governance. </a:t>
            </a:r>
            <a:endParaRPr dirty="0"/>
          </a:p>
          <a:p>
            <a:pPr marL="342900" marR="0" lvl="0" indent="-215900" algn="l" rtl="0">
              <a:lnSpc>
                <a:spcPct val="100000"/>
              </a:lnSpc>
              <a:spcBef>
                <a:spcPts val="0"/>
              </a:spcBef>
              <a:spcAft>
                <a:spcPts val="0"/>
              </a:spcAft>
              <a:buClr>
                <a:srgbClr val="000000"/>
              </a:buClr>
              <a:buSzPts val="2000"/>
              <a:buFont typeface="Noto Sans Symbols"/>
              <a:buNone/>
            </a:pPr>
            <a:endParaRPr sz="2000" b="0" i="0" u="none" strike="noStrike" cap="none" dirty="0">
              <a:solidFill>
                <a:srgbClr val="000000"/>
              </a:solidFill>
              <a:latin typeface="Arial"/>
              <a:ea typeface="Arial"/>
              <a:cs typeface="Arial"/>
              <a:sym typeface="Arial"/>
            </a:endParaRPr>
          </a:p>
          <a:p>
            <a:pPr marL="461963" marR="0" lvl="0" indent="-360363" algn="l"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Arial"/>
                <a:ea typeface="Arial"/>
                <a:cs typeface="Arial"/>
                <a:sym typeface="Arial"/>
              </a:rPr>
              <a:t>This work is </a:t>
            </a:r>
            <a:r>
              <a:rPr lang="en-US" sz="2000" b="1" i="0" u="none" strike="noStrike" cap="none" dirty="0">
                <a:solidFill>
                  <a:srgbClr val="000000"/>
                </a:solidFill>
                <a:latin typeface="Arial"/>
                <a:ea typeface="Arial"/>
                <a:cs typeface="Arial"/>
                <a:sym typeface="Arial"/>
              </a:rPr>
              <a:t>interdisciplinary</a:t>
            </a:r>
            <a:r>
              <a:rPr lang="en-US" sz="2000" b="0" i="0" u="none" strike="noStrike" cap="none" dirty="0">
                <a:solidFill>
                  <a:srgbClr val="000000"/>
                </a:solidFill>
                <a:latin typeface="Arial"/>
                <a:ea typeface="Arial"/>
                <a:cs typeface="Arial"/>
                <a:sym typeface="Arial"/>
              </a:rPr>
              <a:t> and requires </a:t>
            </a:r>
            <a:r>
              <a:rPr lang="en-US" sz="2000" b="1" i="0" u="none" strike="noStrike" cap="none" dirty="0">
                <a:solidFill>
                  <a:srgbClr val="000000"/>
                </a:solidFill>
                <a:latin typeface="Arial"/>
                <a:ea typeface="Arial"/>
                <a:cs typeface="Arial"/>
                <a:sym typeface="Arial"/>
              </a:rPr>
              <a:t>listening to voices outside of academia</a:t>
            </a:r>
            <a:r>
              <a:rPr lang="en-US" sz="2000" b="0" i="0" u="none" strike="noStrike" cap="none" dirty="0">
                <a:solidFill>
                  <a:srgbClr val="000000"/>
                </a:solidFill>
                <a:latin typeface="Arial"/>
                <a:ea typeface="Arial"/>
                <a:cs typeface="Arial"/>
                <a:sym typeface="Arial"/>
              </a:rPr>
              <a:t>, including local citizens and tribes, business and industry, policy makers, and environmental managers.   </a:t>
            </a:r>
            <a:endParaRPr dirty="0"/>
          </a:p>
        </p:txBody>
      </p:sp>
      <p:pic>
        <p:nvPicPr>
          <p:cNvPr id="114" name="Google Shape;114;p2"/>
          <p:cNvPicPr preferRelativeResize="0"/>
          <p:nvPr/>
        </p:nvPicPr>
        <p:blipFill rotWithShape="1">
          <a:blip r:embed="rId4">
            <a:alphaModFix/>
          </a:blip>
          <a:srcRect/>
          <a:stretch/>
        </p:blipFill>
        <p:spPr>
          <a:xfrm>
            <a:off x="0" y="1271985"/>
            <a:ext cx="12192000" cy="1697279"/>
          </a:xfrm>
          <a:prstGeom prst="rect">
            <a:avLst/>
          </a:prstGeom>
          <a:noFill/>
          <a:ln>
            <a:noFill/>
          </a:ln>
        </p:spPr>
      </p:pic>
      <p:sp>
        <p:nvSpPr>
          <p:cNvPr id="115" name="Google Shape;115;p2"/>
          <p:cNvSpPr txBox="1"/>
          <p:nvPr/>
        </p:nvSpPr>
        <p:spPr>
          <a:xfrm>
            <a:off x="2202899" y="3025127"/>
            <a:ext cx="8666383" cy="2615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100" b="0" i="0" u="none" strike="noStrike" cap="none" dirty="0">
                <a:solidFill>
                  <a:srgbClr val="000000"/>
                </a:solidFill>
                <a:latin typeface="Arial"/>
                <a:ea typeface="Arial"/>
                <a:cs typeface="Arial"/>
                <a:sym typeface="Arial"/>
              </a:rPr>
              <a:t>Image by the Massachusetts Department of Environmental Protection via Wikimedia, </a:t>
            </a:r>
            <a:r>
              <a:rPr lang="en-US" sz="1100" b="0" i="0" u="sng" strike="noStrike" cap="none" dirty="0">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2.0</a:t>
            </a:r>
            <a:r>
              <a:rPr lang="en-US" sz="1100" b="0" i="0" u="none" strike="noStrike" cap="none" dirty="0">
                <a:solidFill>
                  <a:srgbClr val="000000"/>
                </a:solidFill>
                <a:latin typeface="Arial"/>
                <a:ea typeface="Arial"/>
                <a:cs typeface="Arial"/>
                <a:sym typeface="Arial"/>
              </a:rPr>
              <a:t>. </a:t>
            </a:r>
            <a:endParaRPr sz="1100" dirty="0"/>
          </a:p>
        </p:txBody>
      </p:sp>
      <p:sp>
        <p:nvSpPr>
          <p:cNvPr id="2" name="Google Shape;153;p19">
            <a:extLst>
              <a:ext uri="{FF2B5EF4-FFF2-40B4-BE49-F238E27FC236}">
                <a16:creationId xmlns:a16="http://schemas.microsoft.com/office/drawing/2014/main" id="{49D72853-182D-C88F-BC9B-4B8F982AA0A5}"/>
              </a:ext>
            </a:extLst>
          </p:cNvPr>
          <p:cNvSpPr txBox="1"/>
          <p:nvPr/>
        </p:nvSpPr>
        <p:spPr>
          <a:xfrm>
            <a:off x="631256" y="6323079"/>
            <a:ext cx="495563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From: What Is Actionable Research? Explainer by Boyd</a:t>
            </a:r>
            <a:br>
              <a:rPr lang="en-US" sz="1400" b="0" i="0" u="none" strike="noStrike" cap="none" dirty="0">
                <a:solidFill>
                  <a:srgbClr val="000000"/>
                </a:solidFill>
                <a:latin typeface="Arial"/>
                <a:ea typeface="Arial"/>
                <a:cs typeface="Arial"/>
                <a:sym typeface="Arial"/>
              </a:rPr>
            </a:br>
            <a:r>
              <a:rPr lang="en-US" sz="1400" b="0" i="0" u="none" strike="noStrike" cap="none" dirty="0">
                <a:solidFill>
                  <a:srgbClr val="000000"/>
                </a:solidFill>
                <a:latin typeface="Arial"/>
                <a:ea typeface="Arial"/>
                <a:cs typeface="Arial"/>
                <a:sym typeface="Arial"/>
                <a:hlinkClick r:id="rId6"/>
              </a:rPr>
              <a:t>https://www.sesync.org/resources/what-actionable-research</a:t>
            </a:r>
            <a:r>
              <a:rPr lang="en-US"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2996841" y="625154"/>
            <a:ext cx="7723932" cy="806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3600"/>
              <a:buNone/>
            </a:pPr>
            <a:r>
              <a:rPr lang="en-US" sz="2800" b="1" dirty="0">
                <a:solidFill>
                  <a:srgbClr val="000000"/>
                </a:solidFill>
                <a:latin typeface="Arial"/>
                <a:ea typeface="Arial"/>
                <a:cs typeface="Arial"/>
                <a:sym typeface="Arial"/>
              </a:rPr>
              <a:t>Best Practices for Achieving Actionable Science</a:t>
            </a:r>
            <a:endParaRPr sz="2800" dirty="0"/>
          </a:p>
        </p:txBody>
      </p:sp>
      <p:sp>
        <p:nvSpPr>
          <p:cNvPr id="123" name="Google Shape;12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124" name="Google Shape;124;p17"/>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25" name="Google Shape;125;p17"/>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27" name="Google Shape;127;p17"/>
          <p:cNvSpPr txBox="1"/>
          <p:nvPr/>
        </p:nvSpPr>
        <p:spPr>
          <a:xfrm>
            <a:off x="504888" y="1855291"/>
            <a:ext cx="5844153" cy="4380646"/>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1000"/>
              </a:spcAft>
              <a:buNone/>
            </a:pPr>
            <a:r>
              <a:rPr lang="en-US" sz="2400" b="1" i="0" u="none" strike="noStrike" cap="none" dirty="0">
                <a:solidFill>
                  <a:srgbClr val="000000"/>
                </a:solidFill>
                <a:latin typeface="Arial"/>
                <a:ea typeface="Arial"/>
                <a:cs typeface="Arial"/>
                <a:sym typeface="Arial"/>
              </a:rPr>
              <a:t>Individual Practices</a:t>
            </a:r>
            <a:endParaRPr sz="2400" dirty="0"/>
          </a:p>
          <a:p>
            <a:pPr marL="285750" marR="0" lvl="0" indent="-285750" algn="l" rtl="0">
              <a:lnSpc>
                <a:spcPct val="100000"/>
              </a:lnSpc>
              <a:spcBef>
                <a:spcPts val="0"/>
              </a:spcBef>
              <a:spcAft>
                <a:spcPts val="0"/>
              </a:spcAft>
              <a:buClr>
                <a:srgbClr val="000000"/>
              </a:buClr>
              <a:buSzPts val="2800"/>
              <a:buFont typeface="Arial"/>
              <a:buChar char="•"/>
            </a:pPr>
            <a:r>
              <a:rPr lang="en-US" sz="2000" b="0" i="0" u="none" strike="noStrike" cap="none" dirty="0">
                <a:solidFill>
                  <a:srgbClr val="000000"/>
                </a:solidFill>
                <a:latin typeface="Arial"/>
                <a:ea typeface="Arial"/>
                <a:cs typeface="Arial"/>
                <a:sym typeface="Arial"/>
              </a:rPr>
              <a:t>Engage in collaboration</a:t>
            </a:r>
            <a:endParaRPr sz="2000" dirty="0"/>
          </a:p>
          <a:p>
            <a:pPr marL="285750" marR="0" lvl="0" indent="-285750" algn="l" rtl="0">
              <a:lnSpc>
                <a:spcPct val="100000"/>
              </a:lnSpc>
              <a:spcBef>
                <a:spcPts val="0"/>
              </a:spcBef>
              <a:spcAft>
                <a:spcPts val="0"/>
              </a:spcAft>
              <a:buClr>
                <a:srgbClr val="000000"/>
              </a:buClr>
              <a:buSzPts val="2800"/>
              <a:buFont typeface="Arial"/>
              <a:buChar char="•"/>
            </a:pPr>
            <a:r>
              <a:rPr lang="en-US" sz="2000" b="0" i="0" u="none" strike="noStrike" cap="none" dirty="0">
                <a:solidFill>
                  <a:srgbClr val="000000"/>
                </a:solidFill>
                <a:latin typeface="Arial"/>
                <a:ea typeface="Arial"/>
                <a:cs typeface="Arial"/>
                <a:sym typeface="Arial"/>
              </a:rPr>
              <a:t>Practice empathy</a:t>
            </a:r>
            <a:endParaRPr sz="2000" dirty="0"/>
          </a:p>
          <a:p>
            <a:pPr marL="285750" marR="0" lvl="0" indent="-285750" algn="l" rtl="0">
              <a:lnSpc>
                <a:spcPct val="100000"/>
              </a:lnSpc>
              <a:spcBef>
                <a:spcPts val="0"/>
              </a:spcBef>
              <a:spcAft>
                <a:spcPts val="0"/>
              </a:spcAft>
              <a:buClr>
                <a:srgbClr val="000000"/>
              </a:buClr>
              <a:buSzPts val="2800"/>
              <a:buFont typeface="Arial"/>
              <a:buChar char="•"/>
            </a:pPr>
            <a:r>
              <a:rPr lang="en-US" sz="2000" b="0" i="0" u="none" strike="noStrike" cap="none" dirty="0">
                <a:solidFill>
                  <a:srgbClr val="000000"/>
                </a:solidFill>
                <a:latin typeface="Arial"/>
                <a:ea typeface="Arial"/>
                <a:cs typeface="Arial"/>
                <a:sym typeface="Arial"/>
              </a:rPr>
              <a:t>Build trusting relationships</a:t>
            </a:r>
            <a:endParaRPr sz="2000" dirty="0"/>
          </a:p>
          <a:p>
            <a:pPr marL="285750" marR="0" lvl="0" indent="-285750" algn="l" rtl="0">
              <a:lnSpc>
                <a:spcPct val="100000"/>
              </a:lnSpc>
              <a:spcBef>
                <a:spcPts val="0"/>
              </a:spcBef>
              <a:spcAft>
                <a:spcPts val="0"/>
              </a:spcAft>
              <a:buClr>
                <a:srgbClr val="000000"/>
              </a:buClr>
              <a:buSzPts val="2800"/>
              <a:buFont typeface="Arial"/>
              <a:buChar char="•"/>
            </a:pPr>
            <a:r>
              <a:rPr lang="en-US" sz="2000" b="0" i="0" u="none" strike="noStrike" cap="none" dirty="0">
                <a:solidFill>
                  <a:srgbClr val="000000"/>
                </a:solidFill>
                <a:latin typeface="Arial"/>
                <a:ea typeface="Arial"/>
                <a:cs typeface="Arial"/>
                <a:sym typeface="Arial"/>
              </a:rPr>
              <a:t>Use diverse communication methods</a:t>
            </a:r>
          </a:p>
          <a:p>
            <a:pPr marL="285750" marR="0" lvl="0" indent="-285750" algn="l" rtl="0">
              <a:lnSpc>
                <a:spcPct val="100000"/>
              </a:lnSpc>
              <a:spcBef>
                <a:spcPts val="0"/>
              </a:spcBef>
              <a:spcAft>
                <a:spcPts val="0"/>
              </a:spcAft>
              <a:buClr>
                <a:srgbClr val="000000"/>
              </a:buClr>
              <a:buSzPts val="2800"/>
              <a:buFont typeface="Arial"/>
              <a:buChar char="•"/>
            </a:pPr>
            <a:endParaRPr lang="en-US" sz="2000" dirty="0"/>
          </a:p>
          <a:p>
            <a:pPr marL="0" marR="0" lvl="0" indent="0" rtl="0">
              <a:lnSpc>
                <a:spcPct val="100000"/>
              </a:lnSpc>
              <a:spcBef>
                <a:spcPts val="0"/>
              </a:spcBef>
              <a:spcAft>
                <a:spcPts val="1000"/>
              </a:spcAft>
              <a:buNone/>
            </a:pPr>
            <a:r>
              <a:rPr lang="en-US" sz="2400" b="1" i="0" u="none" strike="noStrike" cap="none" dirty="0">
                <a:solidFill>
                  <a:srgbClr val="000000"/>
                </a:solidFill>
                <a:latin typeface="Arial"/>
                <a:ea typeface="Arial"/>
                <a:cs typeface="Arial"/>
                <a:sym typeface="Arial"/>
              </a:rPr>
              <a:t>Organizational (University) Practices</a:t>
            </a:r>
            <a:endParaRPr lang="en-US" sz="2400" b="1" dirty="0"/>
          </a:p>
          <a:p>
            <a:pPr marL="285750" indent="-285750">
              <a:buSzPts val="2800"/>
              <a:buFont typeface="Arial"/>
              <a:buChar char="•"/>
            </a:pPr>
            <a:r>
              <a:rPr lang="en-US" sz="2000" b="0" i="0" u="none" strike="noStrike" cap="none" dirty="0">
                <a:solidFill>
                  <a:srgbClr val="000000"/>
                </a:solidFill>
                <a:latin typeface="Arial"/>
                <a:ea typeface="Arial"/>
                <a:cs typeface="Arial"/>
                <a:sym typeface="Arial"/>
              </a:rPr>
              <a:t>Reward producers of actionable science</a:t>
            </a:r>
          </a:p>
          <a:p>
            <a:pPr marL="285750" indent="-285750">
              <a:buSzPts val="2800"/>
              <a:buFont typeface="Arial"/>
              <a:buChar char="•"/>
            </a:pPr>
            <a:r>
              <a:rPr lang="en-US" sz="2000" b="0" i="0" u="none" strike="noStrike" cap="none" dirty="0">
                <a:solidFill>
                  <a:srgbClr val="000000"/>
                </a:solidFill>
                <a:latin typeface="Arial"/>
                <a:ea typeface="Arial"/>
                <a:cs typeface="Arial"/>
                <a:sym typeface="Arial"/>
              </a:rPr>
              <a:t>Support early-career researchers</a:t>
            </a:r>
          </a:p>
          <a:p>
            <a:pPr marL="285750" indent="-285750">
              <a:buSzPts val="2800"/>
              <a:buFont typeface="Arial"/>
              <a:buChar char="•"/>
            </a:pPr>
            <a:endParaRPr lang="en-US" sz="2000" dirty="0"/>
          </a:p>
          <a:p>
            <a:pPr marL="285750" marR="0" lvl="0" indent="-285750" algn="l" rtl="0">
              <a:lnSpc>
                <a:spcPct val="100000"/>
              </a:lnSpc>
              <a:spcBef>
                <a:spcPts val="0"/>
              </a:spcBef>
              <a:spcAft>
                <a:spcPts val="0"/>
              </a:spcAft>
              <a:buClr>
                <a:srgbClr val="000000"/>
              </a:buClr>
              <a:buSzPts val="2800"/>
              <a:buFont typeface="Arial"/>
              <a:buChar char="•"/>
            </a:pPr>
            <a:endParaRPr lang="en-US" sz="2000" dirty="0"/>
          </a:p>
          <a:p>
            <a:pPr marL="285750" marR="0" lvl="0" indent="-285750" algn="l" rtl="0">
              <a:lnSpc>
                <a:spcPct val="100000"/>
              </a:lnSpc>
              <a:spcBef>
                <a:spcPts val="0"/>
              </a:spcBef>
              <a:spcAft>
                <a:spcPts val="0"/>
              </a:spcAft>
              <a:buClr>
                <a:srgbClr val="000000"/>
              </a:buClr>
              <a:buSzPts val="2800"/>
              <a:buFont typeface="Arial"/>
              <a:buChar char="•"/>
            </a:pPr>
            <a:endParaRPr sz="2000" dirty="0"/>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29" name="Google Shape;129;p17"/>
          <p:cNvPicPr preferRelativeResize="0"/>
          <p:nvPr/>
        </p:nvPicPr>
        <p:blipFill rotWithShape="1">
          <a:blip r:embed="rId4">
            <a:alphaModFix/>
          </a:blip>
          <a:srcRect/>
          <a:stretch/>
        </p:blipFill>
        <p:spPr>
          <a:xfrm>
            <a:off x="6858807" y="2055229"/>
            <a:ext cx="4673028" cy="3116874"/>
          </a:xfrm>
          <a:prstGeom prst="rect">
            <a:avLst/>
          </a:prstGeom>
          <a:noFill/>
          <a:ln>
            <a:noFill/>
          </a:ln>
        </p:spPr>
      </p:pic>
      <p:sp>
        <p:nvSpPr>
          <p:cNvPr id="130" name="Google Shape;130;p17"/>
          <p:cNvSpPr txBox="1"/>
          <p:nvPr/>
        </p:nvSpPr>
        <p:spPr>
          <a:xfrm>
            <a:off x="7428517" y="5344924"/>
            <a:ext cx="3768569"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Avian researcher in Denali National Park. </a:t>
            </a:r>
            <a:endParaRPr dirty="0"/>
          </a:p>
          <a:p>
            <a:pPr marL="0" marR="0" lvl="0" indent="0" algn="ctr"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Photo by the National Park Service, public domain</a:t>
            </a:r>
            <a:endParaRPr dirty="0"/>
          </a:p>
        </p:txBody>
      </p:sp>
      <p:sp>
        <p:nvSpPr>
          <p:cNvPr id="2" name="Google Shape;153;p19">
            <a:extLst>
              <a:ext uri="{FF2B5EF4-FFF2-40B4-BE49-F238E27FC236}">
                <a16:creationId xmlns:a16="http://schemas.microsoft.com/office/drawing/2014/main" id="{FA6A09DD-1FAC-3ACE-EC8B-FA8B10F1DE85}"/>
              </a:ext>
            </a:extLst>
          </p:cNvPr>
          <p:cNvSpPr txBox="1"/>
          <p:nvPr/>
        </p:nvSpPr>
        <p:spPr>
          <a:xfrm>
            <a:off x="608406" y="6277312"/>
            <a:ext cx="27432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From: Gerber et al. 2020</a:t>
            </a:r>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hlinkClick r:id="rId5"/>
              </a:rPr>
              <a:t>https://doi.org/10.1111/csp2.295</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18"/>
          <p:cNvSpPr txBox="1">
            <a:spLocks noGrp="1"/>
          </p:cNvSpPr>
          <p:nvPr>
            <p:ph type="title"/>
          </p:nvPr>
        </p:nvSpPr>
        <p:spPr>
          <a:xfrm>
            <a:off x="3457152" y="615092"/>
            <a:ext cx="6971849" cy="42150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3600"/>
              <a:buNone/>
            </a:pPr>
            <a:r>
              <a:rPr lang="en-US" sz="2800" b="1" dirty="0">
                <a:solidFill>
                  <a:srgbClr val="000000"/>
                </a:solidFill>
                <a:latin typeface="Arial"/>
                <a:ea typeface="Arial"/>
                <a:cs typeface="Arial"/>
                <a:sym typeface="Arial"/>
              </a:rPr>
              <a:t>Barriers and Boundary Organizations</a:t>
            </a:r>
            <a:endParaRPr sz="2800" dirty="0"/>
          </a:p>
        </p:txBody>
      </p:sp>
      <p:sp>
        <p:nvSpPr>
          <p:cNvPr id="137" name="Google Shape;13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138" name="Google Shape;138;p18"/>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39" name="Google Shape;139;p18"/>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41" name="Google Shape;141;p18"/>
          <p:cNvSpPr txBox="1"/>
          <p:nvPr/>
        </p:nvSpPr>
        <p:spPr>
          <a:xfrm>
            <a:off x="485434" y="3467869"/>
            <a:ext cx="10983566" cy="2800726"/>
          </a:xfrm>
          <a:prstGeom prst="rect">
            <a:avLst/>
          </a:prstGeom>
          <a:noFill/>
          <a:ln>
            <a:noFill/>
          </a:ln>
        </p:spPr>
        <p:txBody>
          <a:bodyPr spcFirstLastPara="1" wrap="square" lIns="91425" tIns="45700" rIns="91425" bIns="45700" numCol="2" anchor="t" anchorCtr="0">
            <a:spAutoFit/>
          </a:bodyPr>
          <a:lstStyle/>
          <a:p>
            <a:pPr marL="0" marR="0" lvl="0" indent="0" rtl="0">
              <a:lnSpc>
                <a:spcPct val="100000"/>
              </a:lnSpc>
              <a:spcBef>
                <a:spcPts val="0"/>
              </a:spcBef>
              <a:spcAft>
                <a:spcPts val="0"/>
              </a:spcAft>
              <a:buNone/>
            </a:pPr>
            <a:r>
              <a:rPr lang="en-US" sz="2400" b="1" i="0" u="none" strike="noStrike" cap="none" dirty="0">
                <a:solidFill>
                  <a:srgbClr val="000000"/>
                </a:solidFill>
                <a:latin typeface="Arial"/>
                <a:ea typeface="Arial"/>
                <a:cs typeface="Arial"/>
                <a:sym typeface="Arial"/>
              </a:rPr>
              <a:t>Organizational Barriers:</a:t>
            </a:r>
          </a:p>
          <a:p>
            <a:pPr marL="0" marR="0" lvl="0" indent="0" algn="ctr" rtl="0">
              <a:lnSpc>
                <a:spcPct val="100000"/>
              </a:lnSpc>
              <a:spcBef>
                <a:spcPts val="0"/>
              </a:spcBef>
              <a:spcAft>
                <a:spcPts val="0"/>
              </a:spcAft>
              <a:buNone/>
            </a:pPr>
            <a:endParaRPr lang="en-US" sz="1600" b="1" i="0" u="none" strike="noStrike" cap="none" dirty="0">
              <a:solidFill>
                <a:srgbClr val="000000"/>
              </a:solidFill>
              <a:latin typeface="Arial"/>
              <a:ea typeface="Arial"/>
              <a:cs typeface="Arial"/>
              <a:sym typeface="Arial"/>
            </a:endParaRPr>
          </a:p>
          <a:p>
            <a:pPr marL="0" marR="0" lvl="0" indent="0"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Lack of professional rewards:</a:t>
            </a:r>
            <a:endParaRPr sz="2000" dirty="0"/>
          </a:p>
          <a:p>
            <a:pPr marL="685800" marR="0" lvl="0" indent="-342900" algn="l" rtl="0">
              <a:lnSpc>
                <a:spcPct val="100000"/>
              </a:lnSpc>
              <a:spcBef>
                <a:spcPts val="0"/>
              </a:spcBef>
              <a:spcAft>
                <a:spcPts val="0"/>
              </a:spcAft>
              <a:buClr>
                <a:srgbClr val="000000"/>
              </a:buClr>
              <a:buSzPts val="2800"/>
              <a:buFont typeface="Arial"/>
              <a:buChar char="•"/>
            </a:pPr>
            <a:r>
              <a:rPr lang="en-US" sz="2000" b="0" i="0" u="none" strike="noStrike" cap="none" dirty="0">
                <a:solidFill>
                  <a:srgbClr val="000000"/>
                </a:solidFill>
                <a:latin typeface="Arial"/>
                <a:ea typeface="Arial"/>
                <a:cs typeface="Arial"/>
                <a:sym typeface="Arial"/>
              </a:rPr>
              <a:t>Funding</a:t>
            </a:r>
            <a:endParaRPr lang="en-US" sz="2000" dirty="0"/>
          </a:p>
          <a:p>
            <a:pPr marL="685800" marR="0" lvl="0" indent="-342900" algn="l" rtl="0">
              <a:lnSpc>
                <a:spcPct val="100000"/>
              </a:lnSpc>
              <a:spcBef>
                <a:spcPts val="0"/>
              </a:spcBef>
              <a:spcAft>
                <a:spcPts val="0"/>
              </a:spcAft>
              <a:buClr>
                <a:srgbClr val="000000"/>
              </a:buClr>
              <a:buSzPts val="2800"/>
              <a:buFont typeface="Arial"/>
              <a:buChar char="•"/>
            </a:pPr>
            <a:r>
              <a:rPr lang="en-US" sz="2000" b="0" i="0" u="none" strike="noStrike" cap="none" dirty="0">
                <a:solidFill>
                  <a:srgbClr val="000000"/>
                </a:solidFill>
                <a:latin typeface="Arial"/>
                <a:ea typeface="Arial"/>
                <a:cs typeface="Arial"/>
                <a:sym typeface="Arial"/>
              </a:rPr>
              <a:t>Time</a:t>
            </a:r>
            <a:endParaRPr lang="en-US" sz="2000" dirty="0"/>
          </a:p>
          <a:p>
            <a:pPr marL="685800" marR="0" lvl="0" indent="-342900" algn="l" rtl="0">
              <a:lnSpc>
                <a:spcPct val="100000"/>
              </a:lnSpc>
              <a:spcBef>
                <a:spcPts val="0"/>
              </a:spcBef>
              <a:spcAft>
                <a:spcPts val="0"/>
              </a:spcAft>
              <a:buClr>
                <a:srgbClr val="000000"/>
              </a:buClr>
              <a:buSzPts val="2800"/>
              <a:buFont typeface="Arial"/>
              <a:buChar char="•"/>
            </a:pPr>
            <a:r>
              <a:rPr lang="en-US" sz="2000" b="0" i="0" u="none" strike="noStrike" cap="none" dirty="0">
                <a:solidFill>
                  <a:srgbClr val="000000"/>
                </a:solidFill>
                <a:latin typeface="Arial"/>
                <a:ea typeface="Arial"/>
                <a:cs typeface="Arial"/>
                <a:sym typeface="Arial"/>
              </a:rPr>
              <a:t>Structural support</a:t>
            </a:r>
            <a:endParaRPr lang="en-US" sz="2000" dirty="0"/>
          </a:p>
          <a:p>
            <a:pPr marL="685800" marR="0" lvl="0" indent="-342900" algn="l" rtl="0">
              <a:lnSpc>
                <a:spcPct val="100000"/>
              </a:lnSpc>
              <a:spcBef>
                <a:spcPts val="0"/>
              </a:spcBef>
              <a:spcAft>
                <a:spcPts val="0"/>
              </a:spcAft>
              <a:buClr>
                <a:srgbClr val="000000"/>
              </a:buClr>
              <a:buSzPts val="2800"/>
              <a:buFont typeface="Arial"/>
              <a:buChar char="•"/>
            </a:pPr>
            <a:r>
              <a:rPr lang="en-US" sz="2000" b="0" i="0" u="none" strike="noStrike" cap="none" dirty="0">
                <a:solidFill>
                  <a:srgbClr val="000000"/>
                </a:solidFill>
                <a:latin typeface="Arial"/>
                <a:ea typeface="Arial"/>
                <a:cs typeface="Arial"/>
                <a:sym typeface="Arial"/>
              </a:rPr>
              <a:t>Recognition and promotion</a:t>
            </a:r>
            <a:endParaRPr lang="en-US" sz="2000" dirty="0"/>
          </a:p>
          <a:p>
            <a:pPr marR="0" lvl="0" algn="l" rtl="0">
              <a:lnSpc>
                <a:spcPct val="100000"/>
              </a:lnSpc>
              <a:spcBef>
                <a:spcPts val="0"/>
              </a:spcBef>
              <a:spcAft>
                <a:spcPts val="0"/>
              </a:spcAft>
              <a:buClr>
                <a:srgbClr val="000000"/>
              </a:buClr>
              <a:buSzPts val="2800"/>
            </a:pPr>
            <a:endParaRPr lang="en-US" sz="1800" b="0" i="0" u="none" strike="noStrike" cap="none" dirty="0">
              <a:solidFill>
                <a:srgbClr val="000000"/>
              </a:solidFill>
              <a:latin typeface="Arial"/>
              <a:ea typeface="Arial"/>
              <a:cs typeface="Arial"/>
              <a:sym typeface="Arial"/>
            </a:endParaRPr>
          </a:p>
          <a:p>
            <a:pPr marR="0" lvl="0" algn="l" rtl="0">
              <a:lnSpc>
                <a:spcPct val="100000"/>
              </a:lnSpc>
              <a:spcBef>
                <a:spcPts val="0"/>
              </a:spcBef>
              <a:spcAft>
                <a:spcPts val="0"/>
              </a:spcAft>
              <a:buClr>
                <a:srgbClr val="000000"/>
              </a:buClr>
              <a:buSzPts val="2800"/>
            </a:pPr>
            <a:endParaRPr lang="en-US" sz="1800" b="0" i="0" u="none" strike="noStrike" cap="none" dirty="0">
              <a:solidFill>
                <a:srgbClr val="000000"/>
              </a:solidFill>
              <a:latin typeface="Arial"/>
              <a:ea typeface="Arial"/>
              <a:cs typeface="Arial"/>
              <a:sym typeface="Arial"/>
            </a:endParaRPr>
          </a:p>
          <a:p>
            <a:pPr marR="0" lvl="0" algn="l" rtl="0">
              <a:lnSpc>
                <a:spcPct val="100000"/>
              </a:lnSpc>
              <a:spcBef>
                <a:spcPts val="0"/>
              </a:spcBef>
              <a:spcAft>
                <a:spcPts val="0"/>
              </a:spcAft>
              <a:buClr>
                <a:srgbClr val="000000"/>
              </a:buClr>
              <a:buSzPts val="2800"/>
            </a:pPr>
            <a:r>
              <a:rPr lang="en-US" sz="2400" b="1" i="0" u="none" strike="noStrike" cap="none" dirty="0">
                <a:solidFill>
                  <a:srgbClr val="000000"/>
                </a:solidFill>
                <a:latin typeface="Arial"/>
                <a:ea typeface="Arial"/>
                <a:cs typeface="Arial"/>
                <a:sym typeface="Arial"/>
              </a:rPr>
              <a:t>Boundary Organizations:</a:t>
            </a:r>
          </a:p>
          <a:p>
            <a:pPr marL="0" marR="0" lvl="0" indent="0" algn="ctr" rtl="0">
              <a:lnSpc>
                <a:spcPct val="100000"/>
              </a:lnSpc>
              <a:spcBef>
                <a:spcPts val="0"/>
              </a:spcBef>
              <a:spcAft>
                <a:spcPts val="0"/>
              </a:spcAft>
              <a:buNone/>
            </a:pPr>
            <a:endParaRPr lang="en-US" sz="1600" dirty="0"/>
          </a:p>
          <a:p>
            <a:pPr marL="0" marR="0" lvl="0" indent="0"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Act as intermediaries and facilitators:</a:t>
            </a:r>
            <a:endParaRPr lang="en-US" sz="2000" dirty="0"/>
          </a:p>
          <a:p>
            <a:pPr marL="917575" indent="-488950">
              <a:lnSpc>
                <a:spcPct val="100000"/>
              </a:lnSpc>
              <a:spcBef>
                <a:spcPts val="0"/>
              </a:spcBef>
              <a:buClr>
                <a:srgbClr val="000000"/>
              </a:buClr>
              <a:buSzPts val="2800"/>
              <a:buFont typeface="Arial" panose="020B0604020202020204" pitchFamily="34" charset="0"/>
              <a:buChar char="•"/>
            </a:pPr>
            <a:r>
              <a:rPr lang="en-US" sz="2000" b="0" i="0" u="none" strike="noStrike" cap="none" dirty="0">
                <a:solidFill>
                  <a:srgbClr val="000000"/>
                </a:solidFill>
                <a:latin typeface="Arial"/>
                <a:ea typeface="Arial"/>
                <a:cs typeface="Arial"/>
                <a:sym typeface="Arial"/>
              </a:rPr>
              <a:t>NPOs, sustainability offices, think tanks</a:t>
            </a:r>
            <a:endParaRPr lang="en-US" sz="2000" dirty="0"/>
          </a:p>
          <a:p>
            <a:pPr marL="917575" marR="0" lvl="0" indent="-488950" algn="l" rtl="0">
              <a:lnSpc>
                <a:spcPct val="100000"/>
              </a:lnSpc>
              <a:spcBef>
                <a:spcPts val="0"/>
              </a:spcBef>
              <a:spcAft>
                <a:spcPts val="0"/>
              </a:spcAft>
              <a:buClr>
                <a:srgbClr val="000000"/>
              </a:buClr>
              <a:buSzPts val="2800"/>
              <a:buFont typeface="Arial"/>
              <a:buChar char="•"/>
            </a:pPr>
            <a:r>
              <a:rPr lang="en-US" sz="2000" dirty="0">
                <a:solidFill>
                  <a:srgbClr val="000000"/>
                </a:solidFill>
                <a:latin typeface="Arial"/>
                <a:ea typeface="Arial"/>
                <a:cs typeface="Arial"/>
                <a:sym typeface="Arial"/>
              </a:rPr>
              <a:t>E</a:t>
            </a:r>
            <a:r>
              <a:rPr lang="en-US" sz="2000" b="0" i="0" u="none" strike="noStrike" cap="none" dirty="0">
                <a:solidFill>
                  <a:srgbClr val="000000"/>
                </a:solidFill>
                <a:latin typeface="Arial"/>
                <a:ea typeface="Arial"/>
                <a:cs typeface="Arial"/>
                <a:sym typeface="Arial"/>
              </a:rPr>
              <a:t>xist between science and policy</a:t>
            </a:r>
          </a:p>
          <a:p>
            <a:pPr marL="917575" marR="0" lvl="0" indent="-488950" algn="l" rtl="0">
              <a:lnSpc>
                <a:spcPct val="100000"/>
              </a:lnSpc>
              <a:spcBef>
                <a:spcPts val="0"/>
              </a:spcBef>
              <a:spcAft>
                <a:spcPts val="0"/>
              </a:spcAft>
              <a:buClr>
                <a:srgbClr val="000000"/>
              </a:buClr>
              <a:buSzPts val="2800"/>
              <a:buFont typeface="Arial"/>
              <a:buChar char="•"/>
            </a:pPr>
            <a:r>
              <a:rPr lang="en-US" sz="2000" dirty="0">
                <a:solidFill>
                  <a:srgbClr val="000000"/>
                </a:solidFill>
                <a:latin typeface="Arial"/>
                <a:ea typeface="Arial"/>
                <a:cs typeface="Arial"/>
                <a:sym typeface="Arial"/>
              </a:rPr>
              <a:t>H</a:t>
            </a:r>
            <a:r>
              <a:rPr lang="en-US" sz="2000" b="0" i="0" u="none" strike="noStrike" cap="none" dirty="0">
                <a:solidFill>
                  <a:srgbClr val="000000"/>
                </a:solidFill>
                <a:latin typeface="Arial"/>
                <a:ea typeface="Arial"/>
                <a:cs typeface="Arial"/>
                <a:sym typeface="Arial"/>
              </a:rPr>
              <a:t>ost generalists who unite knowledge</a:t>
            </a:r>
            <a:endParaRPr lang="en-US" sz="2000" dirty="0">
              <a:ea typeface="Arial"/>
            </a:endParaRPr>
          </a:p>
          <a:p>
            <a:pPr marL="917575" marR="0" lvl="0" indent="-455613" algn="l" rtl="0">
              <a:lnSpc>
                <a:spcPct val="100000"/>
              </a:lnSpc>
              <a:spcBef>
                <a:spcPts val="0"/>
              </a:spcBef>
              <a:spcAft>
                <a:spcPts val="0"/>
              </a:spcAft>
              <a:buClr>
                <a:srgbClr val="000000"/>
              </a:buClr>
              <a:buSzPts val="2800"/>
              <a:buFont typeface="Arial"/>
              <a:buChar char="•"/>
            </a:pPr>
            <a:r>
              <a:rPr lang="en-US" sz="2000" b="0" i="0" u="none" strike="noStrike" cap="none" dirty="0">
                <a:solidFill>
                  <a:srgbClr val="000000"/>
                </a:solidFill>
                <a:latin typeface="Arial"/>
                <a:ea typeface="Arial"/>
                <a:cs typeface="Arial"/>
                <a:sym typeface="Arial"/>
              </a:rPr>
              <a:t>Encourage open dialogues between producers and users</a:t>
            </a:r>
            <a:endParaRPr lang="en-US" sz="3200" b="0" i="0" u="none" strike="noStrike" cap="none" dirty="0">
              <a:solidFill>
                <a:srgbClr val="000000"/>
              </a:solidFill>
              <a:latin typeface="Arial"/>
              <a:ea typeface="Arial"/>
              <a:cs typeface="Arial"/>
              <a:sym typeface="Arial"/>
            </a:endParaRPr>
          </a:p>
        </p:txBody>
      </p:sp>
      <p:pic>
        <p:nvPicPr>
          <p:cNvPr id="143" name="Google Shape;143;p18"/>
          <p:cNvPicPr preferRelativeResize="0"/>
          <p:nvPr/>
        </p:nvPicPr>
        <p:blipFill rotWithShape="1">
          <a:blip r:embed="rId4">
            <a:alphaModFix/>
          </a:blip>
          <a:srcRect/>
          <a:stretch/>
        </p:blipFill>
        <p:spPr>
          <a:xfrm>
            <a:off x="0" y="1281941"/>
            <a:ext cx="12192000" cy="1887893"/>
          </a:xfrm>
          <a:prstGeom prst="rect">
            <a:avLst/>
          </a:prstGeom>
          <a:noFill/>
          <a:ln>
            <a:noFill/>
          </a:ln>
        </p:spPr>
      </p:pic>
      <p:sp>
        <p:nvSpPr>
          <p:cNvPr id="2" name="Google Shape;153;p19">
            <a:extLst>
              <a:ext uri="{FF2B5EF4-FFF2-40B4-BE49-F238E27FC236}">
                <a16:creationId xmlns:a16="http://schemas.microsoft.com/office/drawing/2014/main" id="{B1A8827A-76DC-E54F-5CF4-A8AD0E349CD9}"/>
              </a:ext>
            </a:extLst>
          </p:cNvPr>
          <p:cNvSpPr txBox="1"/>
          <p:nvPr/>
        </p:nvSpPr>
        <p:spPr>
          <a:xfrm>
            <a:off x="608406" y="6277312"/>
            <a:ext cx="4955632"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From: Gerber et al. 2020, p. 9, </a:t>
            </a:r>
            <a:r>
              <a:rPr lang="en-US" sz="1400" b="0" i="0" u="none" strike="noStrike" cap="none" dirty="0">
                <a:solidFill>
                  <a:srgbClr val="000000"/>
                </a:solidFill>
                <a:latin typeface="Arial"/>
                <a:ea typeface="Arial"/>
                <a:cs typeface="Arial"/>
                <a:sym typeface="Arial"/>
                <a:hlinkClick r:id="rId5"/>
              </a:rPr>
              <a:t>https://doi.org/10.1111/csp2.295</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796997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3896384" y="519809"/>
            <a:ext cx="5706473" cy="52881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None/>
            </a:pPr>
            <a:r>
              <a:rPr lang="en-US" sz="2900" b="1" dirty="0">
                <a:solidFill>
                  <a:srgbClr val="000000"/>
                </a:solidFill>
                <a:latin typeface="Arial"/>
                <a:ea typeface="Arial"/>
                <a:cs typeface="Arial"/>
                <a:sym typeface="Arial"/>
              </a:rPr>
              <a:t>Actionable Science Outcomes</a:t>
            </a:r>
            <a:endParaRPr sz="2900" dirty="0"/>
          </a:p>
        </p:txBody>
      </p:sp>
      <p:sp>
        <p:nvSpPr>
          <p:cNvPr id="150" name="Google Shape;15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
        <p:nvSpPr>
          <p:cNvPr id="151" name="Google Shape;151;p19"/>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52" name="Google Shape;152;p19"/>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53" name="Google Shape;153;p19"/>
          <p:cNvSpPr txBox="1"/>
          <p:nvPr/>
        </p:nvSpPr>
        <p:spPr>
          <a:xfrm>
            <a:off x="608406" y="6277312"/>
            <a:ext cx="27432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From: Gerber et al. 2020, p. 5, </a:t>
            </a:r>
            <a:r>
              <a:rPr lang="en-US" sz="1400" b="0" i="0" u="none" strike="noStrike" cap="none" dirty="0">
                <a:solidFill>
                  <a:srgbClr val="000000"/>
                </a:solidFill>
                <a:latin typeface="Arial"/>
                <a:ea typeface="Arial"/>
                <a:cs typeface="Arial"/>
                <a:sym typeface="Arial"/>
                <a:hlinkClick r:id="rId4"/>
              </a:rPr>
              <a:t>https://doi.org/10.1111/csp2.295</a:t>
            </a:r>
            <a:endParaRPr sz="1400" b="0" i="0" u="none" strike="noStrike" cap="none" dirty="0">
              <a:solidFill>
                <a:srgbClr val="000000"/>
              </a:solidFill>
              <a:latin typeface="Arial"/>
              <a:ea typeface="Arial"/>
              <a:cs typeface="Arial"/>
              <a:sym typeface="Arial"/>
            </a:endParaRPr>
          </a:p>
        </p:txBody>
      </p:sp>
      <p:sp>
        <p:nvSpPr>
          <p:cNvPr id="154" name="Google Shape;154;p19"/>
          <p:cNvSpPr txBox="1"/>
          <p:nvPr/>
        </p:nvSpPr>
        <p:spPr>
          <a:xfrm>
            <a:off x="491741" y="3097171"/>
            <a:ext cx="11395459" cy="2677616"/>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US" sz="2400" b="0" i="0" u="none" strike="noStrike" cap="none" dirty="0">
                <a:solidFill>
                  <a:srgbClr val="000000"/>
                </a:solidFill>
                <a:latin typeface="Arial"/>
                <a:ea typeface="Arial"/>
                <a:cs typeface="Arial"/>
                <a:sym typeface="Arial"/>
              </a:rPr>
              <a:t>Best practices for organizations and individual </a:t>
            </a:r>
            <a:r>
              <a:rPr lang="en-US" sz="2400" dirty="0"/>
              <a:t>r</a:t>
            </a:r>
            <a:r>
              <a:rPr lang="en-US" sz="2400" b="0" i="0" u="none" strike="noStrike" cap="none" dirty="0">
                <a:solidFill>
                  <a:srgbClr val="000000"/>
                </a:solidFill>
                <a:latin typeface="Arial"/>
                <a:ea typeface="Arial"/>
                <a:cs typeface="Arial"/>
                <a:sym typeface="Arial"/>
              </a:rPr>
              <a:t>esearchers cause these </a:t>
            </a:r>
            <a:r>
              <a:rPr lang="en-US" sz="2400" b="1" i="0" u="none" strike="noStrike" cap="none" dirty="0">
                <a:solidFill>
                  <a:srgbClr val="000000"/>
                </a:solidFill>
                <a:latin typeface="Arial"/>
                <a:ea typeface="Arial"/>
                <a:cs typeface="Arial"/>
                <a:sym typeface="Arial"/>
              </a:rPr>
              <a:t>desirable outcomes</a:t>
            </a:r>
            <a:r>
              <a:rPr lang="en-US" sz="2400" b="0" i="0" u="none" strike="noStrike" cap="none" dirty="0">
                <a:solidFill>
                  <a:srgbClr val="000000"/>
                </a:solidFill>
                <a:latin typeface="Arial"/>
                <a:ea typeface="Arial"/>
                <a:cs typeface="Arial"/>
                <a:sym typeface="Arial"/>
              </a:rPr>
              <a:t>:</a:t>
            </a:r>
            <a:endParaRPr sz="2400" dirty="0"/>
          </a:p>
          <a:p>
            <a:pPr marL="0" marR="0" lvl="0" indent="0" algn="ctr" rtl="0">
              <a:lnSpc>
                <a:spcPct val="100000"/>
              </a:lnSpc>
              <a:spcBef>
                <a:spcPts val="0"/>
              </a:spcBef>
              <a:spcAft>
                <a:spcPts val="0"/>
              </a:spcAft>
              <a:buNone/>
            </a:pPr>
            <a:endParaRPr sz="2400" b="0" i="0" u="none" strike="noStrike" cap="none" dirty="0">
              <a:solidFill>
                <a:srgbClr val="000000"/>
              </a:solidFill>
              <a:latin typeface="Arial"/>
              <a:ea typeface="Arial"/>
              <a:cs typeface="Arial"/>
              <a:sym typeface="Arial"/>
            </a:endParaRPr>
          </a:p>
          <a:p>
            <a:pPr marL="285750" marR="0" lvl="0" indent="-285750" rtl="0">
              <a:lnSpc>
                <a:spcPct val="100000"/>
              </a:lnSpc>
              <a:spcBef>
                <a:spcPts val="0"/>
              </a:spcBef>
              <a:spcAft>
                <a:spcPts val="0"/>
              </a:spcAft>
              <a:buClr>
                <a:srgbClr val="000000"/>
              </a:buClr>
              <a:buSzPts val="2800"/>
              <a:buFont typeface="Arial"/>
              <a:buChar char="•"/>
            </a:pPr>
            <a:r>
              <a:rPr lang="en-US" sz="2400" b="0" i="0" u="none" strike="noStrike" cap="none" dirty="0">
                <a:solidFill>
                  <a:srgbClr val="000000"/>
                </a:solidFill>
                <a:latin typeface="Arial"/>
                <a:ea typeface="Arial"/>
                <a:cs typeface="Arial"/>
                <a:sym typeface="Arial"/>
              </a:rPr>
              <a:t>Knowledge is </a:t>
            </a:r>
            <a:r>
              <a:rPr lang="en-US" sz="2400" b="1" i="0" u="none" strike="noStrike" cap="none" dirty="0">
                <a:solidFill>
                  <a:srgbClr val="000000"/>
                </a:solidFill>
                <a:latin typeface="Arial"/>
                <a:ea typeface="Arial"/>
                <a:cs typeface="Arial"/>
                <a:sym typeface="Arial"/>
              </a:rPr>
              <a:t>adopted</a:t>
            </a:r>
            <a:r>
              <a:rPr lang="en-US" sz="2400" b="0" i="0" u="none" strike="noStrike" cap="none" dirty="0">
                <a:solidFill>
                  <a:srgbClr val="000000"/>
                </a:solidFill>
                <a:latin typeface="Arial"/>
                <a:ea typeface="Arial"/>
                <a:cs typeface="Arial"/>
                <a:sym typeface="Arial"/>
              </a:rPr>
              <a:t> by decision-makers.</a:t>
            </a:r>
            <a:endParaRPr sz="2400" dirty="0"/>
          </a:p>
          <a:p>
            <a:pPr marL="285750" marR="0" lvl="0" indent="-285750" rtl="0">
              <a:lnSpc>
                <a:spcPct val="100000"/>
              </a:lnSpc>
              <a:spcBef>
                <a:spcPts val="0"/>
              </a:spcBef>
              <a:spcAft>
                <a:spcPts val="0"/>
              </a:spcAft>
              <a:buClr>
                <a:srgbClr val="000000"/>
              </a:buClr>
              <a:buSzPts val="2800"/>
              <a:buFont typeface="Arial"/>
              <a:buChar char="•"/>
            </a:pPr>
            <a:r>
              <a:rPr lang="en-US" sz="2400" b="0" i="0" u="none" strike="noStrike" cap="none" dirty="0">
                <a:solidFill>
                  <a:srgbClr val="000000"/>
                </a:solidFill>
                <a:latin typeface="Arial"/>
                <a:ea typeface="Arial"/>
                <a:cs typeface="Arial"/>
                <a:sym typeface="Arial"/>
              </a:rPr>
              <a:t>Programmatic outcomes are </a:t>
            </a:r>
            <a:r>
              <a:rPr lang="en-US" sz="2400" b="1" i="0" u="none" strike="noStrike" cap="none" dirty="0">
                <a:solidFill>
                  <a:srgbClr val="000000"/>
                </a:solidFill>
                <a:latin typeface="Arial"/>
                <a:ea typeface="Arial"/>
                <a:cs typeface="Arial"/>
                <a:sym typeface="Arial"/>
              </a:rPr>
              <a:t>accomplished.</a:t>
            </a:r>
            <a:endParaRPr sz="2400" dirty="0"/>
          </a:p>
          <a:p>
            <a:pPr marL="285750" marR="0" lvl="0" indent="-285750" rtl="0">
              <a:lnSpc>
                <a:spcPct val="100000"/>
              </a:lnSpc>
              <a:spcBef>
                <a:spcPts val="0"/>
              </a:spcBef>
              <a:spcAft>
                <a:spcPts val="0"/>
              </a:spcAft>
              <a:buClr>
                <a:srgbClr val="000000"/>
              </a:buClr>
              <a:buSzPts val="2800"/>
              <a:buFont typeface="Arial"/>
              <a:buChar char="•"/>
            </a:pPr>
            <a:r>
              <a:rPr lang="en-US" sz="2400" b="0" i="0" u="none" strike="noStrike" cap="none" dirty="0">
                <a:solidFill>
                  <a:srgbClr val="000000"/>
                </a:solidFill>
                <a:latin typeface="Arial"/>
                <a:ea typeface="Arial"/>
                <a:cs typeface="Arial"/>
                <a:sym typeface="Arial"/>
              </a:rPr>
              <a:t>The knowledge itself becomes </a:t>
            </a:r>
            <a:r>
              <a:rPr lang="en-US" sz="2400" b="1" i="0" u="none" strike="noStrike" cap="none" dirty="0">
                <a:solidFill>
                  <a:srgbClr val="000000"/>
                </a:solidFill>
                <a:latin typeface="Arial"/>
                <a:ea typeface="Arial"/>
                <a:cs typeface="Arial"/>
                <a:sym typeface="Arial"/>
              </a:rPr>
              <a:t>sustainable</a:t>
            </a:r>
            <a:r>
              <a:rPr lang="en-US" sz="2400" b="0" i="0" u="none" strike="noStrike" cap="none" dirty="0">
                <a:solidFill>
                  <a:srgbClr val="000000"/>
                </a:solidFill>
                <a:latin typeface="Arial"/>
                <a:ea typeface="Arial"/>
                <a:cs typeface="Arial"/>
                <a:sym typeface="Arial"/>
              </a:rPr>
              <a:t>: it’s regularly and continually </a:t>
            </a:r>
            <a:r>
              <a:rPr lang="en-US" sz="2400" b="1" i="0" u="none" strike="noStrike" cap="none" dirty="0">
                <a:solidFill>
                  <a:srgbClr val="000000"/>
                </a:solidFill>
                <a:latin typeface="Arial"/>
                <a:ea typeface="Arial"/>
                <a:cs typeface="Arial"/>
                <a:sym typeface="Arial"/>
              </a:rPr>
              <a:t>used</a:t>
            </a:r>
            <a:r>
              <a:rPr lang="en-US" sz="2400" b="0" i="0" u="none" strike="noStrike" cap="none" dirty="0">
                <a:solidFill>
                  <a:srgbClr val="000000"/>
                </a:solidFill>
                <a:latin typeface="Arial"/>
                <a:ea typeface="Arial"/>
                <a:cs typeface="Arial"/>
                <a:sym typeface="Arial"/>
              </a:rPr>
              <a:t> and </a:t>
            </a:r>
            <a:r>
              <a:rPr lang="en-US" sz="2400" b="1" i="0" u="none" strike="noStrike" cap="none" dirty="0">
                <a:solidFill>
                  <a:srgbClr val="000000"/>
                </a:solidFill>
                <a:latin typeface="Arial"/>
                <a:ea typeface="Arial"/>
                <a:cs typeface="Arial"/>
                <a:sym typeface="Arial"/>
              </a:rPr>
              <a:t>updated.</a:t>
            </a:r>
            <a:r>
              <a:rPr lang="en-US" sz="2400" b="0" i="0" u="none" strike="noStrike" cap="none" dirty="0">
                <a:solidFill>
                  <a:srgbClr val="000000"/>
                </a:solidFill>
                <a:latin typeface="Arial"/>
                <a:ea typeface="Arial"/>
                <a:cs typeface="Arial"/>
                <a:sym typeface="Arial"/>
              </a:rPr>
              <a:t> </a:t>
            </a:r>
            <a:endParaRPr sz="2400" dirty="0"/>
          </a:p>
        </p:txBody>
      </p:sp>
      <p:pic>
        <p:nvPicPr>
          <p:cNvPr id="155" name="Google Shape;155;p19"/>
          <p:cNvPicPr preferRelativeResize="0"/>
          <p:nvPr/>
        </p:nvPicPr>
        <p:blipFill rotWithShape="1">
          <a:blip r:embed="rId5">
            <a:alphaModFix/>
          </a:blip>
          <a:srcRect/>
          <a:stretch/>
        </p:blipFill>
        <p:spPr>
          <a:xfrm>
            <a:off x="0" y="1254807"/>
            <a:ext cx="12192000" cy="1698745"/>
          </a:xfrm>
          <a:prstGeom prst="rect">
            <a:avLst/>
          </a:prstGeom>
          <a:noFill/>
          <a:ln>
            <a:noFill/>
          </a:ln>
        </p:spPr>
      </p:pic>
    </p:spTree>
    <p:extLst>
      <p:ext uri="{BB962C8B-B14F-4D97-AF65-F5344CB8AC3E}">
        <p14:creationId xmlns:p14="http://schemas.microsoft.com/office/powerpoint/2010/main" val="423306165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778</Words>
  <Application>Microsoft Macintosh PowerPoint</Application>
  <PresentationFormat>Widescreen</PresentationFormat>
  <Paragraphs>75</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Noto Sans Symbols</vt:lpstr>
      <vt:lpstr>Office Theme</vt:lpstr>
      <vt:lpstr> Creating Actionable Science on Campus  </vt:lpstr>
      <vt:lpstr>Solutions-Oriented Research </vt:lpstr>
      <vt:lpstr>Best Practices for Achieving Actionable Science</vt:lpstr>
      <vt:lpstr>Barriers and Boundary Organizations</vt:lpstr>
      <vt:lpstr>Actionable Science Outcomes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Creating Actionable Science on Campus  </dc:title>
  <dc:creator>Heidi CM Scott</dc:creator>
  <cp:lastModifiedBy>Alaina Gallagher</cp:lastModifiedBy>
  <cp:revision>2</cp:revision>
  <dcterms:created xsi:type="dcterms:W3CDTF">2022-09-28T11:57:10Z</dcterms:created>
  <dcterms:modified xsi:type="dcterms:W3CDTF">2023-06-07T14:12:12Z</dcterms:modified>
</cp:coreProperties>
</file>