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 roundtripDataSignature="AMtx7mjD6BEAxOxMuJINsucdfDXd7gLck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8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customschemas.google.com/relationships/presentationmetadata" Target="meta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0</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a:t>Notes to Instructor: </a:t>
            </a:r>
            <a:r>
              <a:rPr lang="en-US" i="0" u="none"/>
              <a:t>Note: this slide is referring to why people who HAVE biospheric values do not always act on them. </a:t>
            </a:r>
            <a:r>
              <a:rPr lang="en-US" b="1" i="0" u="none"/>
              <a:t>Norms</a:t>
            </a:r>
            <a:r>
              <a:rPr lang="en-US" b="0" i="0" u="none"/>
              <a:t> can be categorized as </a:t>
            </a:r>
            <a:r>
              <a:rPr lang="en-US" b="1" i="0" u="none"/>
              <a:t>descriptive </a:t>
            </a:r>
            <a:r>
              <a:rPr lang="en-US" b="0" i="0" u="none"/>
              <a:t>(how people act, think, and feel in a situation) or </a:t>
            </a:r>
            <a:r>
              <a:rPr lang="en-US" b="1" i="0" u="none"/>
              <a:t>injunctive </a:t>
            </a:r>
            <a:r>
              <a:rPr lang="en-US" b="0" i="0" u="none"/>
              <a:t>(how people </a:t>
            </a:r>
            <a:r>
              <a:rPr lang="en-US" b="0" i="1" u="none"/>
              <a:t>think</a:t>
            </a:r>
            <a:r>
              <a:rPr lang="en-US" b="0" i="0" u="none"/>
              <a:t> they should act based on their perception of what others believe) </a:t>
            </a:r>
            <a:endParaRPr i="1" u="sng"/>
          </a:p>
        </p:txBody>
      </p:sp>
      <p:sp>
        <p:nvSpPr>
          <p:cNvPr id="191" name="Google Shape;19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a:t>Notes to Instructor: </a:t>
            </a:r>
            <a:r>
              <a:rPr lang="en-US" i="0" u="none"/>
              <a:t>While climate denial often gets a great deal of media attention, t</a:t>
            </a:r>
            <a:r>
              <a:rPr lang="en-US"/>
              <a:t>oday, the majority of people believe global warming is real. In addition to looking at the graphic on the next slide and its source, see for e.g., https://climatecommunication.yale.edu/visualizations-data/ycom-us/</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endParaRPr/>
          </a:p>
        </p:txBody>
      </p:sp>
      <p:sp>
        <p:nvSpPr>
          <p:cNvPr id="117" name="Google Shape;11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a:t>Notes to Instructor</a:t>
            </a:r>
            <a:r>
              <a:rPr lang="en-US" i="0" u="none"/>
              <a:t>: The slides that follow are from Steg</a:t>
            </a:r>
            <a:r>
              <a:rPr lang="en-US"/>
              <a:t>’s </a:t>
            </a:r>
            <a:r>
              <a:rPr lang="en-US" i="0" u="none"/>
              <a:t>article that learners read in advance. In the Lesson, see “Background Information for Instructor” for another excellent paper she helped lead; however, it is not open access. </a:t>
            </a:r>
            <a:endParaRPr i="1" u="sng"/>
          </a:p>
        </p:txBody>
      </p:sp>
      <p:sp>
        <p:nvSpPr>
          <p:cNvPr id="135" name="Google Shape;13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a:t>Notes to Instructor</a:t>
            </a:r>
            <a:r>
              <a:rPr lang="en-US" i="0" u="none"/>
              <a:t>: Note that intention to act can include one’s willingness to support policies. How we “think” means how we evaluate and interpret information, how we process it in our mind, what we pay attention to, etc. It would be good to ask learners why the word “intention” is included in the last bullet. There is a great deal of research showing that intentions change much more readily than actions/behavior. The Theory of Planned Behavior posits that </a:t>
            </a:r>
            <a:r>
              <a:rPr lang="en-US" b="1" i="0" u="none"/>
              <a:t>attitudes </a:t>
            </a:r>
            <a:r>
              <a:rPr lang="en-US" b="0" i="0" u="none"/>
              <a:t>(e.g., knowledge, values, beliefs);</a:t>
            </a:r>
            <a:r>
              <a:rPr lang="en-US" b="1" i="0" u="none"/>
              <a:t> subjective norms </a:t>
            </a:r>
            <a:r>
              <a:rPr lang="en-US" b="0" i="0" u="none"/>
              <a:t>(e.g., social pressure, perceived expectations);</a:t>
            </a:r>
            <a:r>
              <a:rPr lang="en-US" i="0" u="none"/>
              <a:t> and </a:t>
            </a:r>
            <a:r>
              <a:rPr lang="en-US" b="1" i="0" u="none"/>
              <a:t>perceived behavior control </a:t>
            </a:r>
            <a:r>
              <a:rPr lang="en-US" i="0" u="none"/>
              <a:t>(e.g., do their actions really influence anything?) </a:t>
            </a:r>
            <a:r>
              <a:rPr lang="en-US" b="1" i="0" u="none"/>
              <a:t>influence intention. </a:t>
            </a:r>
            <a:r>
              <a:rPr lang="en-US" b="0" i="0" u="none"/>
              <a:t>Intention is predictive of action but not fully determinant. Many things can intervene.  </a:t>
            </a:r>
            <a:endParaRPr b="0" i="1" u="sng"/>
          </a:p>
        </p:txBody>
      </p:sp>
      <p:sp>
        <p:nvSpPr>
          <p:cNvPr id="168" name="Google Shape;16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u="none"/>
              <a:t>Notes to Instructors: </a:t>
            </a:r>
            <a:r>
              <a:rPr lang="en-US" i="0" u="none"/>
              <a:t>With respect to salience, it may be useful to ask learners to speculate on how to activate values. Many examples could be given, such as showing images that evoke relevant emotions, </a:t>
            </a:r>
            <a:endParaRPr i="1" u="sng"/>
          </a:p>
        </p:txBody>
      </p:sp>
      <p:sp>
        <p:nvSpPr>
          <p:cNvPr id="178" name="Google Shape;17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0"/>
          <p:cNvSpPr>
            <a:spLocks noGrp="1"/>
          </p:cNvSpPr>
          <p:nvPr>
            <p:ph type="pic" idx="2"/>
          </p:nvPr>
        </p:nvSpPr>
        <p:spPr>
          <a:xfrm>
            <a:off x="5183188" y="987425"/>
            <a:ext cx="6172200" cy="4873625"/>
          </a:xfrm>
          <a:prstGeom prst="rect">
            <a:avLst/>
          </a:prstGeom>
          <a:noFill/>
          <a:ln>
            <a:noFill/>
          </a:ln>
        </p:spPr>
      </p:sp>
      <p:sp>
        <p:nvSpPr>
          <p:cNvPr id="68" name="Google Shape;68;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climate.nasa.gov/climate_resources/139/video-global-warming-from-1880-to-202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about:blan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hyperlink" Target="https://doi.org/10.1146/annurev-psych-032720-04290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1"/>
          <p:cNvSpPr/>
          <p:nvPr/>
        </p:nvSpPr>
        <p:spPr>
          <a:xfrm>
            <a:off x="0"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610" y="274665"/>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Google Shape;91;p1"/>
          <p:cNvSpPr txBox="1">
            <a:spLocks noGrp="1"/>
          </p:cNvSpPr>
          <p:nvPr>
            <p:ph type="ctrTitle"/>
          </p:nvPr>
        </p:nvSpPr>
        <p:spPr>
          <a:xfrm>
            <a:off x="775470" y="1947817"/>
            <a:ext cx="10640754" cy="77584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6"/>
              </a:buClr>
              <a:buSzPts val="4000"/>
              <a:buFont typeface="Calibri"/>
              <a:buNone/>
            </a:pPr>
            <a:r>
              <a:rPr lang="en-US" sz="4000" b="1" dirty="0">
                <a:solidFill>
                  <a:schemeClr val="accent6"/>
                </a:solidFill>
              </a:rPr>
              <a:t>What Influences Pro-Environmental Behavior?</a:t>
            </a:r>
            <a:endParaRPr dirty="0"/>
          </a:p>
        </p:txBody>
      </p:sp>
      <p:sp>
        <p:nvSpPr>
          <p:cNvPr id="92" name="Google Shape;92;p1"/>
          <p:cNvSpPr txBox="1">
            <a:spLocks noGrp="1"/>
          </p:cNvSpPr>
          <p:nvPr>
            <p:ph type="subTitle" idx="1"/>
          </p:nvPr>
        </p:nvSpPr>
        <p:spPr>
          <a:xfrm>
            <a:off x="1521392" y="2658113"/>
            <a:ext cx="9163757" cy="45044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6"/>
              </a:buClr>
              <a:buSzPts val="2800"/>
              <a:buNone/>
            </a:pPr>
            <a:r>
              <a:rPr lang="en-US" sz="2800" dirty="0">
                <a:solidFill>
                  <a:schemeClr val="accent6"/>
                </a:solidFill>
                <a:latin typeface="Calibri"/>
                <a:ea typeface="Calibri"/>
                <a:cs typeface="Calibri"/>
                <a:sym typeface="Calibri"/>
              </a:rPr>
              <a:t>Climate Change Case Study</a:t>
            </a:r>
            <a:endParaRPr dirty="0"/>
          </a:p>
        </p:txBody>
      </p:sp>
      <p:grpSp>
        <p:nvGrpSpPr>
          <p:cNvPr id="93" name="Google Shape;93;p1"/>
          <p:cNvGrpSpPr/>
          <p:nvPr/>
        </p:nvGrpSpPr>
        <p:grpSpPr>
          <a:xfrm flipH="1">
            <a:off x="9676747" y="0"/>
            <a:ext cx="2514948" cy="2174333"/>
            <a:chOff x="-305" y="-4155"/>
            <a:chExt cx="2514948" cy="2174333"/>
          </a:xfrm>
        </p:grpSpPr>
        <p:sp>
          <p:nvSpPr>
            <p:cNvPr id="94" name="Google Shape;94;p1"/>
            <p:cNvSpPr/>
            <p:nvPr/>
          </p:nvSpPr>
          <p:spPr>
            <a:xfrm>
              <a:off x="-305" y="0"/>
              <a:ext cx="2514948" cy="2170178"/>
            </a:xfrm>
            <a:custGeom>
              <a:avLst/>
              <a:gdLst/>
              <a:ahLst/>
              <a:cxnLst/>
              <a:rect l="l" t="t" r="r" b="b"/>
              <a:pathLst>
                <a:path w="2514948" h="2170178" extrusionOk="0">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
            <p:cNvSpPr/>
            <p:nvPr/>
          </p:nvSpPr>
          <p:spPr>
            <a:xfrm>
              <a:off x="-305" y="-4155"/>
              <a:ext cx="2493062" cy="1947896"/>
            </a:xfrm>
            <a:custGeom>
              <a:avLst/>
              <a:gdLst/>
              <a:ahLst/>
              <a:cxnLst/>
              <a:rect l="l" t="t" r="r" b="b"/>
              <a:pathLst>
                <a:path w="2493062" h="1947896" extrusionOk="0">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6" name="Google Shape;96;p1"/>
            <p:cNvSpPr/>
            <p:nvPr/>
          </p:nvSpPr>
          <p:spPr>
            <a:xfrm>
              <a:off x="-305" y="0"/>
              <a:ext cx="2501089" cy="1972702"/>
            </a:xfrm>
            <a:custGeom>
              <a:avLst/>
              <a:gdLst/>
              <a:ahLst/>
              <a:cxnLst/>
              <a:rect l="l" t="t" r="r" b="b"/>
              <a:pathLst>
                <a:path w="2501089" h="1972702" extrusionOk="0">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0" i="0" u="none" strike="noStrike" cap="none">
                <a:solidFill>
                  <a:schemeClr val="lt1"/>
                </a:solidFill>
                <a:latin typeface="Calibri"/>
                <a:ea typeface="Calibri"/>
                <a:cs typeface="Calibri"/>
                <a:sym typeface="Calibri"/>
              </a:endParaRPr>
            </a:p>
          </p:txBody>
        </p:sp>
        <p:sp>
          <p:nvSpPr>
            <p:cNvPr id="97" name="Google Shape;97;p1"/>
            <p:cNvSpPr/>
            <p:nvPr/>
          </p:nvSpPr>
          <p:spPr>
            <a:xfrm>
              <a:off x="305" y="1"/>
              <a:ext cx="2491105" cy="1943661"/>
            </a:xfrm>
            <a:custGeom>
              <a:avLst/>
              <a:gdLst/>
              <a:ahLst/>
              <a:cxnLst/>
              <a:rect l="l" t="t" r="r" b="b"/>
              <a:pathLst>
                <a:path w="2491105" h="1943661" extrusionOk="0">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98" name="Google Shape;98;p1" descr="A picture containing text, clipart&#10;&#10;Description automatically generated"/>
          <p:cNvPicPr preferRelativeResize="0"/>
          <p:nvPr/>
        </p:nvPicPr>
        <p:blipFill rotWithShape="1">
          <a:blip r:embed="rId3">
            <a:alphaModFix/>
          </a:blip>
          <a:srcRect/>
          <a:stretch/>
        </p:blipFill>
        <p:spPr>
          <a:xfrm>
            <a:off x="402723" y="539346"/>
            <a:ext cx="3421356" cy="1248796"/>
          </a:xfrm>
          <a:prstGeom prst="rect">
            <a:avLst/>
          </a:prstGeom>
          <a:noFill/>
          <a:ln>
            <a:noFill/>
          </a:ln>
        </p:spPr>
      </p:pic>
      <p:grpSp>
        <p:nvGrpSpPr>
          <p:cNvPr id="99" name="Google Shape;99;p1"/>
          <p:cNvGrpSpPr/>
          <p:nvPr/>
        </p:nvGrpSpPr>
        <p:grpSpPr>
          <a:xfrm rot="10800000" flipH="1">
            <a:off x="-1220" y="4587560"/>
            <a:ext cx="3378428" cy="2535121"/>
            <a:chOff x="-305" y="-1"/>
            <a:chExt cx="3832880" cy="2876136"/>
          </a:xfrm>
        </p:grpSpPr>
        <p:sp>
          <p:nvSpPr>
            <p:cNvPr id="100" name="Google Shape;100;p1"/>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p1"/>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1"/>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3" name="Google Shape;103;p1"/>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04" name="Google Shape;104;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7/27/23</a:t>
            </a:r>
            <a:endParaRPr dirty="0"/>
          </a:p>
        </p:txBody>
      </p:sp>
      <p:pic>
        <p:nvPicPr>
          <p:cNvPr id="3" name="Picture 2" descr="A group of people riding bicycles on a sidewalk&#10;&#10;Description automatically generated">
            <a:extLst>
              <a:ext uri="{FF2B5EF4-FFF2-40B4-BE49-F238E27FC236}">
                <a16:creationId xmlns:a16="http://schemas.microsoft.com/office/drawing/2014/main" id="{DBBA5B80-D9E1-FE78-53EA-F36BA7639062}"/>
              </a:ext>
            </a:extLst>
          </p:cNvPr>
          <p:cNvPicPr>
            <a:picLocks noChangeAspect="1"/>
          </p:cNvPicPr>
          <p:nvPr/>
        </p:nvPicPr>
        <p:blipFill>
          <a:blip r:embed="rId4"/>
          <a:stretch>
            <a:fillRect/>
          </a:stretch>
        </p:blipFill>
        <p:spPr>
          <a:xfrm>
            <a:off x="3086085" y="3198039"/>
            <a:ext cx="6018304" cy="3385296"/>
          </a:xfrm>
          <a:prstGeom prst="rect">
            <a:avLst/>
          </a:prstGeom>
        </p:spPr>
      </p:pic>
      <p:sp>
        <p:nvSpPr>
          <p:cNvPr id="4" name="TextBox 3">
            <a:extLst>
              <a:ext uri="{FF2B5EF4-FFF2-40B4-BE49-F238E27FC236}">
                <a16:creationId xmlns:a16="http://schemas.microsoft.com/office/drawing/2014/main" id="{99017B0C-0327-5990-1AAD-6DBC0E2E59FA}"/>
              </a:ext>
            </a:extLst>
          </p:cNvPr>
          <p:cNvSpPr txBox="1"/>
          <p:nvPr/>
        </p:nvSpPr>
        <p:spPr>
          <a:xfrm>
            <a:off x="5003268" y="6712375"/>
            <a:ext cx="2183938" cy="259134"/>
          </a:xfrm>
          <a:prstGeom prst="rect">
            <a:avLst/>
          </a:prstGeom>
          <a:noFill/>
        </p:spPr>
        <p:txBody>
          <a:bodyPr wrap="square" rtlCol="0">
            <a:spAutoFit/>
          </a:bodyPr>
          <a:lstStyle/>
          <a:p>
            <a:r>
              <a:rPr lang="en-US" sz="1100" dirty="0"/>
              <a:t>Photo via Wikimedia Commons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
        <p:cNvGrpSpPr/>
        <p:nvPr/>
      </p:nvGrpSpPr>
      <p:grpSpPr>
        <a:xfrm>
          <a:off x="0" y="0"/>
          <a:ext cx="0" cy="0"/>
          <a:chOff x="0" y="0"/>
          <a:chExt cx="0" cy="0"/>
        </a:xfrm>
      </p:grpSpPr>
      <p:sp>
        <p:nvSpPr>
          <p:cNvPr id="193" name="Google Shape;193;p1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4" name="Google Shape;194;p10"/>
          <p:cNvSpPr txBox="1">
            <a:spLocks noGrp="1"/>
          </p:cNvSpPr>
          <p:nvPr>
            <p:ph type="title"/>
          </p:nvPr>
        </p:nvSpPr>
        <p:spPr>
          <a:xfrm>
            <a:off x="612648" y="857642"/>
            <a:ext cx="6272784" cy="153619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300"/>
              <a:buFont typeface="Calibri"/>
              <a:buNone/>
            </a:pPr>
            <a:r>
              <a:rPr lang="en-US" sz="3300" b="1"/>
              <a:t>What can influence people who are not acting on their biospheric values? </a:t>
            </a:r>
            <a:endParaRPr/>
          </a:p>
        </p:txBody>
      </p:sp>
      <p:sp>
        <p:nvSpPr>
          <p:cNvPr id="195" name="Google Shape;195;p10"/>
          <p:cNvSpPr/>
          <p:nvPr/>
        </p:nvSpPr>
        <p:spPr>
          <a:xfrm rot="5400000">
            <a:off x="850392" y="363389"/>
            <a:ext cx="73152" cy="548640"/>
          </a:xfrm>
          <a:prstGeom prst="rect">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96" name="Google Shape;196;p10" descr="A picture containing person&#10;&#10;Description automatically generated"/>
          <p:cNvPicPr preferRelativeResize="0"/>
          <p:nvPr/>
        </p:nvPicPr>
        <p:blipFill rotWithShape="1">
          <a:blip r:embed="rId3">
            <a:alphaModFix/>
          </a:blip>
          <a:srcRect t="1367"/>
          <a:stretch/>
        </p:blipFill>
        <p:spPr>
          <a:xfrm>
            <a:off x="7684008" y="10"/>
            <a:ext cx="4507992" cy="2934576"/>
          </a:xfrm>
          <a:prstGeom prst="rect">
            <a:avLst/>
          </a:prstGeom>
          <a:noFill/>
          <a:ln>
            <a:noFill/>
          </a:ln>
        </p:spPr>
      </p:pic>
      <p:sp>
        <p:nvSpPr>
          <p:cNvPr id="197" name="Google Shape;197;p10"/>
          <p:cNvSpPr txBox="1">
            <a:spLocks noGrp="1"/>
          </p:cNvSpPr>
          <p:nvPr>
            <p:ph type="body" idx="1"/>
          </p:nvPr>
        </p:nvSpPr>
        <p:spPr>
          <a:xfrm>
            <a:off x="705612" y="2748013"/>
            <a:ext cx="6272784" cy="368502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400"/>
              <a:t>Factors that may encourage people to act </a:t>
            </a:r>
            <a:endParaRPr sz="2400"/>
          </a:p>
          <a:p>
            <a:pPr marL="0" lvl="0" indent="0" algn="l" rtl="0">
              <a:lnSpc>
                <a:spcPct val="90000"/>
              </a:lnSpc>
              <a:spcBef>
                <a:spcPts val="400"/>
              </a:spcBef>
              <a:spcAft>
                <a:spcPts val="0"/>
              </a:spcAft>
              <a:buClr>
                <a:schemeClr val="dk1"/>
              </a:buClr>
              <a:buSzPts val="2800"/>
              <a:buNone/>
            </a:pPr>
            <a:r>
              <a:rPr lang="en-US" sz="2400"/>
              <a:t>on their biospheric values: </a:t>
            </a:r>
            <a:endParaRPr sz="2400"/>
          </a:p>
          <a:p>
            <a:pPr marL="228600" lvl="0" indent="-203200" algn="l" rtl="0">
              <a:lnSpc>
                <a:spcPct val="90000"/>
              </a:lnSpc>
              <a:spcBef>
                <a:spcPts val="1000"/>
              </a:spcBef>
              <a:spcAft>
                <a:spcPts val="0"/>
              </a:spcAft>
              <a:buClr>
                <a:schemeClr val="dk1"/>
              </a:buClr>
              <a:buSzPts val="2400"/>
              <a:buChar char="•"/>
            </a:pPr>
            <a:r>
              <a:rPr lang="en-US" sz="2400"/>
              <a:t>Experiencing challenging situations </a:t>
            </a:r>
            <a:endParaRPr sz="2400"/>
          </a:p>
          <a:p>
            <a:pPr marL="228600" lvl="0" indent="-203200" algn="l" rtl="0">
              <a:lnSpc>
                <a:spcPct val="90000"/>
              </a:lnSpc>
              <a:spcBef>
                <a:spcPts val="1000"/>
              </a:spcBef>
              <a:spcAft>
                <a:spcPts val="0"/>
              </a:spcAft>
              <a:buClr>
                <a:schemeClr val="dk1"/>
              </a:buClr>
              <a:buSzPts val="2400"/>
              <a:buChar char="•"/>
            </a:pPr>
            <a:r>
              <a:rPr lang="en-US" sz="2400"/>
              <a:t>Strengthening their environmental self-identity</a:t>
            </a:r>
            <a:endParaRPr sz="2400"/>
          </a:p>
          <a:p>
            <a:pPr marL="228600" lvl="0" indent="-203200" algn="l" rtl="0">
              <a:lnSpc>
                <a:spcPct val="90000"/>
              </a:lnSpc>
              <a:spcBef>
                <a:spcPts val="1000"/>
              </a:spcBef>
              <a:spcAft>
                <a:spcPts val="0"/>
              </a:spcAft>
              <a:buClr>
                <a:schemeClr val="dk1"/>
              </a:buClr>
              <a:buSzPts val="2400"/>
              <a:buChar char="•"/>
            </a:pPr>
            <a:r>
              <a:rPr lang="en-US" sz="2400"/>
              <a:t>Believing those whom they identify with are more pro-environmental</a:t>
            </a:r>
            <a:endParaRPr sz="2400"/>
          </a:p>
          <a:p>
            <a:pPr marL="228600" lvl="0" indent="-203200" algn="l" rtl="0">
              <a:lnSpc>
                <a:spcPct val="90000"/>
              </a:lnSpc>
              <a:spcBef>
                <a:spcPts val="1000"/>
              </a:spcBef>
              <a:spcAft>
                <a:spcPts val="0"/>
              </a:spcAft>
              <a:buClr>
                <a:schemeClr val="dk1"/>
              </a:buClr>
              <a:buSzPts val="2400"/>
              <a:buChar char="•"/>
            </a:pPr>
            <a:r>
              <a:rPr lang="en-US" sz="2400"/>
              <a:t>Strengthening their injunctive norms.  </a:t>
            </a:r>
            <a:endParaRPr sz="2400"/>
          </a:p>
        </p:txBody>
      </p:sp>
      <p:sp>
        <p:nvSpPr>
          <p:cNvPr id="198" name="Google Shape;198;p10"/>
          <p:cNvSpPr txBox="1">
            <a:spLocks noGrp="1"/>
          </p:cNvSpPr>
          <p:nvPr>
            <p:ph type="sldNum" idx="12"/>
          </p:nvPr>
        </p:nvSpPr>
        <p:spPr>
          <a:xfrm>
            <a:off x="5605272" y="6356350"/>
            <a:ext cx="128016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7F7F7F"/>
                </a:solidFill>
              </a:rPr>
              <a:t>9</a:t>
            </a:fld>
            <a:endParaRPr>
              <a:solidFill>
                <a:srgbClr val="7F7F7F"/>
              </a:solidFill>
            </a:endParaRPr>
          </a:p>
        </p:txBody>
      </p:sp>
      <p:pic>
        <p:nvPicPr>
          <p:cNvPr id="199" name="Google Shape;199;p10" descr="A person wearing a pumpkin mask&#10;&#10;Description automatically generated"/>
          <p:cNvPicPr preferRelativeResize="0"/>
          <p:nvPr/>
        </p:nvPicPr>
        <p:blipFill rotWithShape="1">
          <a:blip r:embed="rId4">
            <a:alphaModFix/>
          </a:blip>
          <a:srcRect t="17091" r="2" b="21602"/>
          <a:stretch/>
        </p:blipFill>
        <p:spPr>
          <a:xfrm>
            <a:off x="7684008" y="3172968"/>
            <a:ext cx="4507992" cy="3685032"/>
          </a:xfrm>
          <a:prstGeom prst="rect">
            <a:avLst/>
          </a:prstGeom>
          <a:noFill/>
          <a:ln>
            <a:noFill/>
          </a:ln>
        </p:spPr>
      </p:pic>
      <p:cxnSp>
        <p:nvCxnSpPr>
          <p:cNvPr id="200" name="Google Shape;200;p10"/>
          <p:cNvCxnSpPr/>
          <p:nvPr/>
        </p:nvCxnSpPr>
        <p:spPr>
          <a:xfrm>
            <a:off x="728870" y="2570923"/>
            <a:ext cx="5883965" cy="0"/>
          </a:xfrm>
          <a:prstGeom prst="straightConnector1">
            <a:avLst/>
          </a:prstGeom>
          <a:noFill/>
          <a:ln w="57150" cap="flat" cmpd="sng">
            <a:solidFill>
              <a:schemeClr val="accent6"/>
            </a:solidFill>
            <a:prstDash val="solid"/>
            <a:miter lim="800000"/>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pic>
        <p:nvPicPr>
          <p:cNvPr id="112" name="Google Shape;112;p2" descr="A screenshot of a weather forecas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13" name="Google Shape;113;p2"/>
          <p:cNvSpPr txBox="1"/>
          <p:nvPr/>
        </p:nvSpPr>
        <p:spPr>
          <a:xfrm>
            <a:off x="7484165" y="5696605"/>
            <a:ext cx="306162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0" i="0" u="none" strike="noStrike" cap="none">
                <a:solidFill>
                  <a:schemeClr val="dk1"/>
                </a:solidFill>
                <a:latin typeface="Calibri"/>
                <a:ea typeface="Calibri"/>
                <a:cs typeface="Calibri"/>
                <a:sym typeface="Calibri"/>
              </a:rPr>
              <a:t>Image from NASA video: </a:t>
            </a:r>
            <a:br>
              <a:rPr lang="en-US" sz="1400" b="0" i="0" u="none" strike="noStrike" cap="none">
                <a:solidFill>
                  <a:schemeClr val="lt1"/>
                </a:solidFill>
                <a:latin typeface="Calibri"/>
                <a:ea typeface="Calibri"/>
                <a:cs typeface="Calibri"/>
                <a:sym typeface="Calibri"/>
              </a:rPr>
            </a:br>
            <a:r>
              <a:rPr lang="en-US" sz="14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Global Warming from 1880–2020</a:t>
            </a: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sp>
        <p:nvSpPr>
          <p:cNvPr id="119" name="Google Shape;119;p3"/>
          <p:cNvSpPr txBox="1">
            <a:spLocks noGrp="1"/>
          </p:cNvSpPr>
          <p:nvPr>
            <p:ph type="title"/>
          </p:nvPr>
        </p:nvSpPr>
        <p:spPr>
          <a:xfrm>
            <a:off x="4032502" y="270532"/>
            <a:ext cx="5195582" cy="12811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r>
              <a:rPr lang="en-US" sz="3800" b="1"/>
              <a:t>Belief in Climate Change</a:t>
            </a:r>
            <a:endParaRPr/>
          </a:p>
        </p:txBody>
      </p:sp>
      <p:sp>
        <p:nvSpPr>
          <p:cNvPr id="120" name="Google Shape;120;p3"/>
          <p:cNvSpPr txBox="1">
            <a:spLocks noGrp="1"/>
          </p:cNvSpPr>
          <p:nvPr>
            <p:ph type="body" idx="1"/>
          </p:nvPr>
        </p:nvSpPr>
        <p:spPr>
          <a:xfrm>
            <a:off x="1048596" y="2356583"/>
            <a:ext cx="5967812" cy="395522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2800"/>
              <a:buNone/>
            </a:pPr>
            <a:r>
              <a:rPr lang="en-US">
                <a:solidFill>
                  <a:schemeClr val="accent6"/>
                </a:solidFill>
              </a:rPr>
              <a:t>A belief in climate change is associated with: </a:t>
            </a:r>
            <a:endParaRPr/>
          </a:p>
          <a:p>
            <a:pPr marL="228600" lvl="0" indent="-228600" algn="l" rtl="0">
              <a:lnSpc>
                <a:spcPct val="90000"/>
              </a:lnSpc>
              <a:spcBef>
                <a:spcPts val="1000"/>
              </a:spcBef>
              <a:spcAft>
                <a:spcPts val="0"/>
              </a:spcAft>
              <a:buClr>
                <a:schemeClr val="dk1"/>
              </a:buClr>
              <a:buSzPts val="2400"/>
              <a:buChar char="•"/>
            </a:pPr>
            <a:r>
              <a:rPr lang="en-US" sz="2400"/>
              <a:t>Acknowledgment that humans are the cause of climate change</a:t>
            </a:r>
            <a:endParaRPr/>
          </a:p>
          <a:p>
            <a:pPr marL="228600" lvl="0" indent="-228600" algn="l" rtl="0">
              <a:lnSpc>
                <a:spcPct val="90000"/>
              </a:lnSpc>
              <a:spcBef>
                <a:spcPts val="1000"/>
              </a:spcBef>
              <a:spcAft>
                <a:spcPts val="0"/>
              </a:spcAft>
              <a:buClr>
                <a:schemeClr val="dk1"/>
              </a:buClr>
              <a:buSzPts val="2400"/>
              <a:buChar char="•"/>
            </a:pPr>
            <a:r>
              <a:rPr lang="en-US" sz="2400"/>
              <a:t>A stronger perception of impacts/risks resulting from climate change</a:t>
            </a:r>
            <a:endParaRPr/>
          </a:p>
          <a:p>
            <a:pPr marL="228600" lvl="0" indent="-228600" algn="l" rtl="0">
              <a:lnSpc>
                <a:spcPct val="90000"/>
              </a:lnSpc>
              <a:spcBef>
                <a:spcPts val="1000"/>
              </a:spcBef>
              <a:spcAft>
                <a:spcPts val="0"/>
              </a:spcAft>
              <a:buClr>
                <a:schemeClr val="dk1"/>
              </a:buClr>
              <a:buSzPts val="2400"/>
              <a:buChar char="•"/>
            </a:pPr>
            <a:r>
              <a:rPr lang="en-US" sz="2400"/>
              <a:t>An increased intent to act on climate change</a:t>
            </a:r>
            <a:endParaRPr sz="2000"/>
          </a:p>
        </p:txBody>
      </p:sp>
      <p:sp>
        <p:nvSpPr>
          <p:cNvPr id="121" name="Google Shape;121;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122" name="Google Shape;122;p3"/>
          <p:cNvSpPr txBox="1"/>
          <p:nvPr/>
        </p:nvSpPr>
        <p:spPr>
          <a:xfrm>
            <a:off x="4502135" y="1351279"/>
            <a:ext cx="4256315" cy="777331"/>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0"/>
              </a:spcBef>
              <a:spcAft>
                <a:spcPts val="0"/>
              </a:spcAft>
              <a:buClr>
                <a:schemeClr val="accent6"/>
              </a:buClr>
              <a:buSzPct val="100000"/>
              <a:buFont typeface="Arial"/>
              <a:buNone/>
            </a:pPr>
            <a:r>
              <a:rPr lang="en-US" sz="2800" b="0" i="0" u="none" strike="noStrike" cap="none">
                <a:solidFill>
                  <a:schemeClr val="accent6"/>
                </a:solidFill>
                <a:latin typeface="Calibri"/>
                <a:ea typeface="Calibri"/>
                <a:cs typeface="Calibri"/>
                <a:sym typeface="Calibri"/>
              </a:rPr>
              <a:t>…</a:t>
            </a:r>
            <a:r>
              <a:rPr lang="en-US" sz="3000" b="0" i="0" u="none" strike="noStrike" cap="none">
                <a:solidFill>
                  <a:schemeClr val="accent6"/>
                </a:solidFill>
                <a:latin typeface="Calibri"/>
                <a:ea typeface="Calibri"/>
                <a:cs typeface="Calibri"/>
                <a:sym typeface="Calibri"/>
              </a:rPr>
              <a:t>is quite widespread today.</a:t>
            </a:r>
            <a:endParaRPr/>
          </a:p>
        </p:txBody>
      </p:sp>
      <p:pic>
        <p:nvPicPr>
          <p:cNvPr id="123" name="Google Shape;123;p3" descr="A person holding a sign and umbrella&#10;&#10;Description automatically generated"/>
          <p:cNvPicPr preferRelativeResize="0"/>
          <p:nvPr/>
        </p:nvPicPr>
        <p:blipFill rotWithShape="1">
          <a:blip r:embed="rId4">
            <a:alphaModFix/>
          </a:blip>
          <a:srcRect/>
          <a:stretch/>
        </p:blipFill>
        <p:spPr>
          <a:xfrm>
            <a:off x="7977327" y="2226365"/>
            <a:ext cx="3815267" cy="395522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4" descr="A graph of global warming&#10;&#10;Description automatically generated"/>
          <p:cNvPicPr preferRelativeResize="0">
            <a:picLocks noGrp="1"/>
          </p:cNvPicPr>
          <p:nvPr>
            <p:ph type="body" idx="1"/>
          </p:nvPr>
        </p:nvPicPr>
        <p:blipFill rotWithShape="1">
          <a:blip r:embed="rId3">
            <a:alphaModFix/>
          </a:blip>
          <a:srcRect l="2132" t="5191" r="1629" b="13455"/>
          <a:stretch/>
        </p:blipFill>
        <p:spPr>
          <a:xfrm>
            <a:off x="1075965" y="34131"/>
            <a:ext cx="10040070" cy="6789737"/>
          </a:xfrm>
          <a:prstGeom prst="rect">
            <a:avLst/>
          </a:prstGeom>
          <a:noFill/>
          <a:ln>
            <a:noFill/>
          </a:ln>
        </p:spPr>
      </p:pic>
      <p:sp>
        <p:nvSpPr>
          <p:cNvPr id="130" name="Google Shape;1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131" name="Google Shape;131;p4"/>
          <p:cNvSpPr txBox="1"/>
          <p:nvPr/>
        </p:nvSpPr>
        <p:spPr>
          <a:xfrm>
            <a:off x="9515060" y="136525"/>
            <a:ext cx="244834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i="0" u="none" strike="noStrike" cap="none">
                <a:solidFill>
                  <a:schemeClr val="dk1"/>
                </a:solidFill>
                <a:latin typeface="Calibri"/>
                <a:ea typeface="Calibri"/>
                <a:cs typeface="Calibri"/>
                <a:sym typeface="Calibri"/>
              </a:rPr>
              <a:t>Source: Center for Climate Change Communication</a:t>
            </a:r>
            <a:endParaRPr/>
          </a:p>
          <a:p>
            <a:pPr marL="0" marR="0" lvl="0" indent="0" algn="ctr" rtl="0">
              <a:spcBef>
                <a:spcPts val="0"/>
              </a:spcBef>
              <a:spcAft>
                <a:spcPts val="0"/>
              </a:spcAft>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https://www.climatechangecommunication.org/all/climate-change-american-mind-april-2022-1/ </a:t>
            </a:r>
            <a:endParaRPr sz="12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6"/>
        <p:cNvGrpSpPr/>
        <p:nvPr/>
      </p:nvGrpSpPr>
      <p:grpSpPr>
        <a:xfrm>
          <a:off x="0" y="0"/>
          <a:ext cx="0" cy="0"/>
          <a:chOff x="0" y="0"/>
          <a:chExt cx="0" cy="0"/>
        </a:xfrm>
      </p:grpSpPr>
      <p:sp>
        <p:nvSpPr>
          <p:cNvPr id="137" name="Google Shape;13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38" name="Google Shape;138;p5"/>
          <p:cNvSpPr txBox="1"/>
          <p:nvPr/>
        </p:nvSpPr>
        <p:spPr>
          <a:xfrm>
            <a:off x="2633869" y="781909"/>
            <a:ext cx="8839199" cy="2031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alibri"/>
                <a:ea typeface="Calibri"/>
                <a:cs typeface="Calibri"/>
                <a:sym typeface="Calibri"/>
              </a:rPr>
              <a:t>The following slides are based on an article by Linda Steg:  </a:t>
            </a:r>
            <a:endParaRPr/>
          </a:p>
          <a:p>
            <a:pPr marL="0" marR="0" lvl="0" indent="0" algn="ctr" rtl="0">
              <a:spcBef>
                <a:spcPts val="0"/>
              </a:spcBef>
              <a:spcAft>
                <a:spcPts val="0"/>
              </a:spcAft>
              <a:buNone/>
            </a:pPr>
            <a:r>
              <a:rPr lang="en-US" sz="2800" b="1" i="0" u="none" strike="noStrike" cap="none">
                <a:solidFill>
                  <a:schemeClr val="accent6"/>
                </a:solidFill>
                <a:latin typeface="Calibri"/>
                <a:ea typeface="Calibri"/>
                <a:cs typeface="Calibri"/>
                <a:sym typeface="Calibri"/>
              </a:rPr>
              <a:t>“Psychology of Climate Change” </a:t>
            </a:r>
            <a:endParaRPr/>
          </a:p>
          <a:p>
            <a:pPr marL="0" marR="0" lvl="0" indent="0" algn="ctr" rtl="0">
              <a:spcBef>
                <a:spcPts val="0"/>
              </a:spcBef>
              <a:spcAft>
                <a:spcPts val="0"/>
              </a:spcAft>
              <a:buNone/>
            </a:pPr>
            <a:r>
              <a:rPr lang="en-US" sz="2800" b="0" i="1" u="none" strike="noStrike" cap="none">
                <a:solidFill>
                  <a:schemeClr val="dk1"/>
                </a:solidFill>
                <a:latin typeface="Calibri"/>
                <a:ea typeface="Calibri"/>
                <a:cs typeface="Calibri"/>
                <a:sym typeface="Calibri"/>
              </a:rPr>
              <a:t>Annual Review of Psychology </a:t>
            </a:r>
            <a:r>
              <a:rPr lang="en-US" sz="2800" b="0" i="0" u="none" strike="noStrike" cap="none">
                <a:solidFill>
                  <a:schemeClr val="dk1"/>
                </a:solidFill>
                <a:latin typeface="Calibri"/>
                <a:ea typeface="Calibri"/>
                <a:cs typeface="Calibri"/>
                <a:sym typeface="Calibri"/>
              </a:rPr>
              <a:t>(2023)</a:t>
            </a:r>
            <a:endParaRPr/>
          </a:p>
          <a:p>
            <a:pPr marL="0" marR="0" lvl="0" indent="0" algn="ctr" rtl="0">
              <a:spcBef>
                <a:spcPts val="0"/>
              </a:spcBef>
              <a:spcAft>
                <a:spcPts val="0"/>
              </a:spcAft>
              <a:buNone/>
            </a:pPr>
            <a:r>
              <a:rPr lang="en-US" sz="20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https://doi.org/10.1146/annurev-psych-032720-042905</a:t>
            </a:r>
            <a:endParaRPr sz="20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2200" b="0" i="0" u="none" strike="noStrike" cap="none">
              <a:solidFill>
                <a:schemeClr val="dk1"/>
              </a:solidFill>
              <a:latin typeface="Calibri"/>
              <a:ea typeface="Calibri"/>
              <a:cs typeface="Calibri"/>
              <a:sym typeface="Calibri"/>
            </a:endParaRPr>
          </a:p>
        </p:txBody>
      </p:sp>
      <p:sp>
        <p:nvSpPr>
          <p:cNvPr id="139" name="Google Shape;139;p5"/>
          <p:cNvSpPr txBox="1"/>
          <p:nvPr/>
        </p:nvSpPr>
        <p:spPr>
          <a:xfrm>
            <a:off x="4038599" y="2570265"/>
            <a:ext cx="7315200" cy="36933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Calibri"/>
                <a:ea typeface="Calibri"/>
                <a:cs typeface="Calibri"/>
                <a:sym typeface="Calibri"/>
              </a:rPr>
              <a:t>Professor Steg is an environmental psychologist at the University of Groningen and a Fellow of the Royal Netherlands Academy of Arts and Sciences. Her research focuses on the interaction between people and their environment: How does the environment influence people’s behavior and well-being? How do people influence the quality of nature and the environment? How can environmentally friendly behavior be promoted?</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5"/>
          <p:cNvSpPr/>
          <p:nvPr/>
        </p:nvSpPr>
        <p:spPr>
          <a:xfrm>
            <a:off x="301487" y="2222592"/>
            <a:ext cx="3525078" cy="3458818"/>
          </a:xfrm>
          <a:prstGeom prst="ellipse">
            <a:avLst/>
          </a:prstGeom>
          <a:blipFill rotWithShape="1">
            <a:blip r:embed="rId5">
              <a:alphaModFix/>
            </a:blip>
            <a:stretch>
              <a:fillRect/>
            </a:stretch>
          </a:blip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sp>
        <p:nvSpPr>
          <p:cNvPr id="146" name="Google Shape;146;p6"/>
          <p:cNvSpPr txBox="1">
            <a:spLocks noGrp="1"/>
          </p:cNvSpPr>
          <p:nvPr>
            <p:ph type="body" idx="1"/>
          </p:nvPr>
        </p:nvSpPr>
        <p:spPr>
          <a:xfrm>
            <a:off x="397775" y="3676138"/>
            <a:ext cx="5451900" cy="3008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accent6"/>
              </a:buClr>
              <a:buSzPts val="2800"/>
              <a:buNone/>
            </a:pPr>
            <a:r>
              <a:rPr lang="en-US">
                <a:solidFill>
                  <a:schemeClr val="accent6"/>
                </a:solidFill>
              </a:rPr>
              <a:t>Individual Values</a:t>
            </a:r>
            <a:endParaRPr/>
          </a:p>
          <a:p>
            <a:pPr marL="0" lvl="0" indent="0" algn="ctr" rtl="0">
              <a:lnSpc>
                <a:spcPct val="90000"/>
              </a:lnSpc>
              <a:spcBef>
                <a:spcPts val="1000"/>
              </a:spcBef>
              <a:spcAft>
                <a:spcPts val="0"/>
              </a:spcAft>
              <a:buClr>
                <a:schemeClr val="dk1"/>
              </a:buClr>
              <a:buSzPts val="1800"/>
              <a:buNone/>
            </a:pPr>
            <a:r>
              <a:rPr lang="en-US" sz="1800" i="1"/>
              <a:t>Make people focus on personal consequences of actions </a:t>
            </a:r>
            <a:endParaRPr/>
          </a:p>
          <a:p>
            <a:pPr marL="0" lvl="0" indent="0" algn="ctr" rtl="0">
              <a:lnSpc>
                <a:spcPct val="90000"/>
              </a:lnSpc>
              <a:spcBef>
                <a:spcPts val="1000"/>
              </a:spcBef>
              <a:spcAft>
                <a:spcPts val="0"/>
              </a:spcAft>
              <a:buClr>
                <a:schemeClr val="dk1"/>
              </a:buClr>
              <a:buSzPts val="100"/>
              <a:buNone/>
            </a:pPr>
            <a:endParaRPr sz="100" u="sng"/>
          </a:p>
          <a:p>
            <a:pPr marL="0" lvl="0" indent="0" algn="ctr" rtl="0">
              <a:lnSpc>
                <a:spcPct val="90000"/>
              </a:lnSpc>
              <a:spcBef>
                <a:spcPts val="1000"/>
              </a:spcBef>
              <a:spcAft>
                <a:spcPts val="0"/>
              </a:spcAft>
              <a:buClr>
                <a:schemeClr val="dk1"/>
              </a:buClr>
              <a:buSzPts val="2200"/>
              <a:buNone/>
            </a:pPr>
            <a:r>
              <a:rPr lang="en-US" sz="2200" u="sng"/>
              <a:t>Hedonic Values</a:t>
            </a:r>
            <a:endParaRPr/>
          </a:p>
          <a:p>
            <a:pPr marL="0" lvl="0" indent="0" algn="ctr" rtl="0">
              <a:lnSpc>
                <a:spcPct val="90000"/>
              </a:lnSpc>
              <a:spcBef>
                <a:spcPts val="1000"/>
              </a:spcBef>
              <a:spcAft>
                <a:spcPts val="0"/>
              </a:spcAft>
              <a:buClr>
                <a:schemeClr val="dk1"/>
              </a:buClr>
              <a:buSzPts val="2200"/>
              <a:buNone/>
            </a:pPr>
            <a:r>
              <a:rPr lang="en-US" sz="2200"/>
              <a:t>– strive to improve feelings &amp; reduce effort </a:t>
            </a:r>
            <a:endParaRPr/>
          </a:p>
          <a:p>
            <a:pPr marL="228600" lvl="0" indent="-222250" algn="ctr" rtl="0">
              <a:lnSpc>
                <a:spcPct val="90000"/>
              </a:lnSpc>
              <a:spcBef>
                <a:spcPts val="1000"/>
              </a:spcBef>
              <a:spcAft>
                <a:spcPts val="0"/>
              </a:spcAft>
              <a:buClr>
                <a:schemeClr val="dk1"/>
              </a:buClr>
              <a:buSzPts val="100"/>
              <a:buNone/>
            </a:pPr>
            <a:endParaRPr sz="100"/>
          </a:p>
          <a:p>
            <a:pPr marL="0" lvl="0" indent="0" algn="ctr" rtl="0">
              <a:lnSpc>
                <a:spcPct val="90000"/>
              </a:lnSpc>
              <a:spcBef>
                <a:spcPts val="1000"/>
              </a:spcBef>
              <a:spcAft>
                <a:spcPts val="0"/>
              </a:spcAft>
              <a:buClr>
                <a:schemeClr val="dk1"/>
              </a:buClr>
              <a:buSzPts val="2200"/>
              <a:buNone/>
            </a:pPr>
            <a:r>
              <a:rPr lang="en-US" sz="2200" u="sng"/>
              <a:t>Egoistic Values</a:t>
            </a:r>
            <a:endParaRPr/>
          </a:p>
          <a:p>
            <a:pPr marL="0" lvl="0" indent="0" algn="ctr" rtl="0">
              <a:lnSpc>
                <a:spcPct val="90000"/>
              </a:lnSpc>
              <a:spcBef>
                <a:spcPts val="1000"/>
              </a:spcBef>
              <a:spcAft>
                <a:spcPts val="0"/>
              </a:spcAft>
              <a:buClr>
                <a:schemeClr val="dk1"/>
              </a:buClr>
              <a:buSzPts val="2200"/>
              <a:buNone/>
            </a:pPr>
            <a:r>
              <a:rPr lang="en-US" sz="2200"/>
              <a:t>– strive to enhance resources</a:t>
            </a:r>
            <a:endParaRPr/>
          </a:p>
        </p:txBody>
      </p:sp>
      <p:sp>
        <p:nvSpPr>
          <p:cNvPr id="147" name="Google Shape;147;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48" name="Google Shape;148;p6"/>
          <p:cNvSpPr txBox="1"/>
          <p:nvPr/>
        </p:nvSpPr>
        <p:spPr>
          <a:xfrm>
            <a:off x="2049246" y="617570"/>
            <a:ext cx="9905468" cy="1281113"/>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ctr" rtl="0">
              <a:lnSpc>
                <a:spcPct val="90000"/>
              </a:lnSpc>
              <a:spcBef>
                <a:spcPts val="0"/>
              </a:spcBef>
              <a:spcAft>
                <a:spcPts val="0"/>
              </a:spcAft>
              <a:buClr>
                <a:schemeClr val="dk1"/>
              </a:buClr>
              <a:buSzPct val="100000"/>
              <a:buFont typeface="Calibri"/>
              <a:buNone/>
            </a:pPr>
            <a:r>
              <a:rPr lang="en-US" sz="3800" b="1">
                <a:solidFill>
                  <a:schemeClr val="dk1"/>
                </a:solidFill>
                <a:latin typeface="Calibri"/>
                <a:ea typeface="Calibri"/>
                <a:cs typeface="Calibri"/>
                <a:sym typeface="Calibri"/>
              </a:rPr>
              <a:t>Factors Influencing Pro-Environmental </a:t>
            </a:r>
            <a:br>
              <a:rPr lang="en-US" sz="3800" b="1">
                <a:solidFill>
                  <a:schemeClr val="dk1"/>
                </a:solidFill>
                <a:latin typeface="Calibri"/>
                <a:ea typeface="Calibri"/>
                <a:cs typeface="Calibri"/>
                <a:sym typeface="Calibri"/>
              </a:rPr>
            </a:br>
            <a:r>
              <a:rPr lang="en-US" sz="3800" b="1">
                <a:solidFill>
                  <a:schemeClr val="accent6"/>
                </a:solidFill>
                <a:latin typeface="Calibri"/>
                <a:ea typeface="Calibri"/>
                <a:cs typeface="Calibri"/>
                <a:sym typeface="Calibri"/>
              </a:rPr>
              <a:t>Behaviors</a:t>
            </a:r>
            <a:endParaRPr/>
          </a:p>
          <a:p>
            <a:pPr marL="0" marR="0" lvl="0" indent="0" algn="ctr" rtl="0">
              <a:lnSpc>
                <a:spcPct val="90000"/>
              </a:lnSpc>
              <a:spcBef>
                <a:spcPts val="0"/>
              </a:spcBef>
              <a:spcAft>
                <a:spcPts val="0"/>
              </a:spcAft>
              <a:buClr>
                <a:schemeClr val="accent6"/>
              </a:buClr>
              <a:buSzPct val="100000"/>
              <a:buFont typeface="Calibri"/>
              <a:buNone/>
            </a:pPr>
            <a:r>
              <a:rPr lang="en-US" sz="2600" b="1">
                <a:solidFill>
                  <a:schemeClr val="accent6"/>
                </a:solidFill>
                <a:latin typeface="Calibri"/>
                <a:ea typeface="Calibri"/>
                <a:cs typeface="Calibri"/>
                <a:sym typeface="Calibri"/>
              </a:rPr>
              <a:t>Values </a:t>
            </a:r>
            <a:r>
              <a:rPr lang="en-US" sz="2600">
                <a:solidFill>
                  <a:schemeClr val="dk1"/>
                </a:solidFill>
                <a:latin typeface="Calibri"/>
                <a:ea typeface="Calibri"/>
                <a:cs typeface="Calibri"/>
                <a:sym typeface="Calibri"/>
              </a:rPr>
              <a:t>reflect the goals that people strive for. </a:t>
            </a:r>
            <a:endParaRPr/>
          </a:p>
        </p:txBody>
      </p:sp>
      <p:sp>
        <p:nvSpPr>
          <p:cNvPr id="149" name="Google Shape;149;p6"/>
          <p:cNvSpPr txBox="1"/>
          <p:nvPr/>
        </p:nvSpPr>
        <p:spPr>
          <a:xfrm>
            <a:off x="6255450" y="3576400"/>
            <a:ext cx="5803800" cy="31287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accent6"/>
              </a:buClr>
              <a:buSzPts val="2800"/>
              <a:buFont typeface="Arial"/>
              <a:buNone/>
            </a:pPr>
            <a:r>
              <a:rPr lang="en-US" sz="2800" dirty="0">
                <a:solidFill>
                  <a:schemeClr val="accent6"/>
                </a:solidFill>
                <a:latin typeface="Calibri"/>
                <a:ea typeface="Calibri"/>
                <a:cs typeface="Calibri"/>
                <a:sym typeface="Calibri"/>
              </a:rPr>
              <a:t>Collective Values</a:t>
            </a:r>
            <a:endParaRPr dirty="0"/>
          </a:p>
          <a:p>
            <a:pPr marL="0" marR="0" lvl="0" indent="0" algn="ctr" rtl="0">
              <a:lnSpc>
                <a:spcPct val="90000"/>
              </a:lnSpc>
              <a:spcBef>
                <a:spcPts val="1000"/>
              </a:spcBef>
              <a:spcAft>
                <a:spcPts val="0"/>
              </a:spcAft>
              <a:buClr>
                <a:schemeClr val="dk1"/>
              </a:buClr>
              <a:buSzPts val="1800"/>
              <a:buFont typeface="Arial"/>
              <a:buNone/>
            </a:pPr>
            <a:r>
              <a:rPr lang="en-US" sz="1800" i="1" dirty="0">
                <a:solidFill>
                  <a:schemeClr val="dk1"/>
                </a:solidFill>
                <a:latin typeface="Calibri"/>
                <a:ea typeface="Calibri"/>
                <a:cs typeface="Calibri"/>
                <a:sym typeface="Calibri"/>
              </a:rPr>
              <a:t>Make people focus on collective costs and benefits of actions </a:t>
            </a:r>
            <a:endParaRPr dirty="0"/>
          </a:p>
          <a:p>
            <a:pPr marL="0" marR="0" lvl="0" indent="0" algn="ctr" rtl="0">
              <a:lnSpc>
                <a:spcPct val="90000"/>
              </a:lnSpc>
              <a:spcBef>
                <a:spcPts val="1000"/>
              </a:spcBef>
              <a:spcAft>
                <a:spcPts val="0"/>
              </a:spcAft>
              <a:buClr>
                <a:schemeClr val="dk1"/>
              </a:buClr>
              <a:buSzPts val="100"/>
              <a:buFont typeface="Arial"/>
              <a:buNone/>
            </a:pPr>
            <a:endParaRPr sz="100" u="sng" dirty="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2200"/>
              <a:buFont typeface="Arial"/>
              <a:buNone/>
            </a:pPr>
            <a:r>
              <a:rPr lang="en-US" sz="2200" u="sng" dirty="0">
                <a:solidFill>
                  <a:schemeClr val="dk1"/>
                </a:solidFill>
                <a:latin typeface="Calibri"/>
                <a:ea typeface="Calibri"/>
                <a:cs typeface="Calibri"/>
                <a:sym typeface="Calibri"/>
              </a:rPr>
              <a:t>Altruistic Values</a:t>
            </a:r>
            <a:endParaRPr dirty="0"/>
          </a:p>
          <a:p>
            <a:pPr marL="0" marR="0" lvl="0" indent="0" algn="ctr" rtl="0">
              <a:lnSpc>
                <a:spcPct val="90000"/>
              </a:lnSpc>
              <a:spcBef>
                <a:spcPts val="1000"/>
              </a:spcBef>
              <a:spcAft>
                <a:spcPts val="0"/>
              </a:spcAft>
              <a:buClr>
                <a:schemeClr val="dk1"/>
              </a:buClr>
              <a:buSzPts val="2200"/>
              <a:buFont typeface="Arial"/>
              <a:buNone/>
            </a:pPr>
            <a:r>
              <a:rPr lang="en-US" sz="2200" dirty="0">
                <a:solidFill>
                  <a:schemeClr val="dk1"/>
                </a:solidFill>
                <a:latin typeface="Calibri"/>
                <a:ea typeface="Calibri"/>
                <a:cs typeface="Calibri"/>
                <a:sym typeface="Calibri"/>
              </a:rPr>
              <a:t>– strive to benefit others  </a:t>
            </a:r>
            <a:endParaRPr dirty="0"/>
          </a:p>
          <a:p>
            <a:pPr marL="228600" marR="0" lvl="0" indent="-222250" algn="ctr" rtl="0">
              <a:lnSpc>
                <a:spcPct val="90000"/>
              </a:lnSpc>
              <a:spcBef>
                <a:spcPts val="1000"/>
              </a:spcBef>
              <a:spcAft>
                <a:spcPts val="0"/>
              </a:spcAft>
              <a:buClr>
                <a:schemeClr val="dk1"/>
              </a:buClr>
              <a:buSzPts val="100"/>
              <a:buFont typeface="Arial"/>
              <a:buNone/>
            </a:pPr>
            <a:endParaRPr sz="100" dirty="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2200"/>
              <a:buFont typeface="Arial"/>
              <a:buNone/>
            </a:pPr>
            <a:r>
              <a:rPr lang="en-US" sz="2200" u="sng" dirty="0">
                <a:solidFill>
                  <a:schemeClr val="dk1"/>
                </a:solidFill>
                <a:latin typeface="Calibri"/>
                <a:ea typeface="Calibri"/>
                <a:cs typeface="Calibri"/>
                <a:sym typeface="Calibri"/>
              </a:rPr>
              <a:t>Biospheric Values</a:t>
            </a:r>
            <a:endParaRPr sz="2200" dirty="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2200"/>
              <a:buFont typeface="Arial"/>
              <a:buNone/>
            </a:pPr>
            <a:r>
              <a:rPr lang="en-US" sz="2200" dirty="0">
                <a:solidFill>
                  <a:schemeClr val="dk1"/>
                </a:solidFill>
                <a:latin typeface="Calibri"/>
                <a:ea typeface="Calibri"/>
                <a:cs typeface="Calibri"/>
                <a:sym typeface="Calibri"/>
              </a:rPr>
              <a:t>– strive to enhance nature </a:t>
            </a:r>
            <a:endParaRPr dirty="0"/>
          </a:p>
        </p:txBody>
      </p:sp>
      <p:pic>
        <p:nvPicPr>
          <p:cNvPr id="150" name="Google Shape;150;p6" descr="A lemurs playing with each other&#10;&#10;Description automatically generated"/>
          <p:cNvPicPr preferRelativeResize="0"/>
          <p:nvPr/>
        </p:nvPicPr>
        <p:blipFill rotWithShape="1">
          <a:blip r:embed="rId4">
            <a:alphaModFix/>
          </a:blip>
          <a:srcRect/>
          <a:stretch/>
        </p:blipFill>
        <p:spPr>
          <a:xfrm>
            <a:off x="3237794" y="2019093"/>
            <a:ext cx="2679516" cy="1436881"/>
          </a:xfrm>
          <a:prstGeom prst="rect">
            <a:avLst/>
          </a:prstGeom>
          <a:noFill/>
          <a:ln>
            <a:noFill/>
          </a:ln>
        </p:spPr>
      </p:pic>
      <p:pic>
        <p:nvPicPr>
          <p:cNvPr id="151" name="Google Shape;151;p6" descr="A child playing in a river&#10;&#10;Description automatically generated"/>
          <p:cNvPicPr preferRelativeResize="0"/>
          <p:nvPr/>
        </p:nvPicPr>
        <p:blipFill rotWithShape="1">
          <a:blip r:embed="rId5">
            <a:alphaModFix/>
          </a:blip>
          <a:srcRect t="6456" b="12102"/>
          <a:stretch/>
        </p:blipFill>
        <p:spPr>
          <a:xfrm>
            <a:off x="397783" y="2003052"/>
            <a:ext cx="2679516" cy="1436881"/>
          </a:xfrm>
          <a:prstGeom prst="rect">
            <a:avLst/>
          </a:prstGeom>
          <a:noFill/>
          <a:ln>
            <a:noFill/>
          </a:ln>
        </p:spPr>
      </p:pic>
      <p:pic>
        <p:nvPicPr>
          <p:cNvPr id="152" name="Google Shape;152;p6" descr="A globe and hands with a heart&#10;&#10;Description automatically generated"/>
          <p:cNvPicPr preferRelativeResize="0"/>
          <p:nvPr/>
        </p:nvPicPr>
        <p:blipFill rotWithShape="1">
          <a:blip r:embed="rId6">
            <a:alphaModFix/>
          </a:blip>
          <a:srcRect t="11913"/>
          <a:stretch/>
        </p:blipFill>
        <p:spPr>
          <a:xfrm>
            <a:off x="9275198" y="1992119"/>
            <a:ext cx="2679516" cy="1436881"/>
          </a:xfrm>
          <a:prstGeom prst="rect">
            <a:avLst/>
          </a:prstGeom>
          <a:noFill/>
          <a:ln>
            <a:noFill/>
          </a:ln>
        </p:spPr>
      </p:pic>
      <p:pic>
        <p:nvPicPr>
          <p:cNvPr id="153" name="Google Shape;153;p6" descr="Close-up of hands holding each other&#10;&#10;Description automatically generated"/>
          <p:cNvPicPr preferRelativeResize="0"/>
          <p:nvPr/>
        </p:nvPicPr>
        <p:blipFill rotWithShape="1">
          <a:blip r:embed="rId7">
            <a:alphaModFix/>
          </a:blip>
          <a:srcRect t="7413" b="17178"/>
          <a:stretch/>
        </p:blipFill>
        <p:spPr>
          <a:xfrm>
            <a:off x="6371503" y="2019093"/>
            <a:ext cx="2743200" cy="1436881"/>
          </a:xfrm>
          <a:prstGeom prst="rect">
            <a:avLst/>
          </a:prstGeom>
          <a:noFill/>
          <a:ln>
            <a:noFill/>
          </a:ln>
        </p:spPr>
      </p:pic>
      <p:cxnSp>
        <p:nvCxnSpPr>
          <p:cNvPr id="154" name="Google Shape;154;p6"/>
          <p:cNvCxnSpPr/>
          <p:nvPr/>
        </p:nvCxnSpPr>
        <p:spPr>
          <a:xfrm>
            <a:off x="6137780" y="2019093"/>
            <a:ext cx="13252" cy="4519819"/>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9"/>
        <p:cNvGrpSpPr/>
        <p:nvPr/>
      </p:nvGrpSpPr>
      <p:grpSpPr>
        <a:xfrm>
          <a:off x="0" y="0"/>
          <a:ext cx="0" cy="0"/>
          <a:chOff x="0" y="0"/>
          <a:chExt cx="0" cy="0"/>
        </a:xfrm>
      </p:grpSpPr>
      <p:sp>
        <p:nvSpPr>
          <p:cNvPr id="160" name="Google Shape;16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161" name="Google Shape;161;p7"/>
          <p:cNvSpPr txBox="1">
            <a:spLocks noGrp="1"/>
          </p:cNvSpPr>
          <p:nvPr>
            <p:ph type="title"/>
          </p:nvPr>
        </p:nvSpPr>
        <p:spPr>
          <a:xfrm>
            <a:off x="745435" y="1510522"/>
            <a:ext cx="5615609" cy="12811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r>
              <a:rPr lang="en-US" sz="3800" b="1"/>
              <a:t>How do Values Influence Actions?  </a:t>
            </a:r>
            <a:endParaRPr/>
          </a:p>
        </p:txBody>
      </p:sp>
      <p:sp>
        <p:nvSpPr>
          <p:cNvPr id="162" name="Google Shape;162;p7"/>
          <p:cNvSpPr txBox="1">
            <a:spLocks noGrp="1"/>
          </p:cNvSpPr>
          <p:nvPr>
            <p:ph type="body" idx="1"/>
          </p:nvPr>
        </p:nvSpPr>
        <p:spPr>
          <a:xfrm>
            <a:off x="745435" y="2791635"/>
            <a:ext cx="4532472" cy="379022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3200"/>
              <a:buNone/>
            </a:pPr>
            <a:r>
              <a:rPr lang="en-US" sz="3200">
                <a:solidFill>
                  <a:schemeClr val="accent6"/>
                </a:solidFill>
              </a:rPr>
              <a:t>Indirectly by affecting </a:t>
            </a:r>
            <a:r>
              <a:rPr lang="en-US" sz="3200" b="1">
                <a:solidFill>
                  <a:schemeClr val="accent6"/>
                </a:solidFill>
              </a:rPr>
              <a:t>emotions</a:t>
            </a:r>
            <a:r>
              <a:rPr lang="en-US" sz="3200">
                <a:solidFill>
                  <a:schemeClr val="accent6"/>
                </a:solidFill>
              </a:rPr>
              <a:t>  </a:t>
            </a:r>
            <a:endParaRPr/>
          </a:p>
          <a:p>
            <a:pPr marL="228600" lvl="0" indent="-228600" algn="l" rtl="0">
              <a:lnSpc>
                <a:spcPct val="90000"/>
              </a:lnSpc>
              <a:spcBef>
                <a:spcPts val="1000"/>
              </a:spcBef>
              <a:spcAft>
                <a:spcPts val="0"/>
              </a:spcAft>
              <a:buClr>
                <a:schemeClr val="dk1"/>
              </a:buClr>
              <a:buSzPts val="2400"/>
              <a:buChar char="•"/>
            </a:pPr>
            <a:r>
              <a:rPr lang="en-US" sz="2400"/>
              <a:t>Emotions can include guilt, fear, pleasure, sadness, etc. </a:t>
            </a:r>
            <a:endParaRPr/>
          </a:p>
          <a:p>
            <a:pPr marL="228600" lvl="0" indent="-228600" algn="l" rtl="0">
              <a:lnSpc>
                <a:spcPct val="90000"/>
              </a:lnSpc>
              <a:spcBef>
                <a:spcPts val="1000"/>
              </a:spcBef>
              <a:spcAft>
                <a:spcPts val="0"/>
              </a:spcAft>
              <a:buClr>
                <a:schemeClr val="dk1"/>
              </a:buClr>
              <a:buSzPts val="2400"/>
              <a:buChar char="•"/>
            </a:pPr>
            <a:r>
              <a:rPr lang="en-US" sz="2400"/>
              <a:t>Emotions signal values that are threatened or supported. </a:t>
            </a:r>
            <a:endParaRPr/>
          </a:p>
          <a:p>
            <a:pPr marL="228600" lvl="0" indent="-228600" algn="l" rtl="0">
              <a:lnSpc>
                <a:spcPct val="90000"/>
              </a:lnSpc>
              <a:spcBef>
                <a:spcPts val="1000"/>
              </a:spcBef>
              <a:spcAft>
                <a:spcPts val="0"/>
              </a:spcAft>
              <a:buClr>
                <a:schemeClr val="dk1"/>
              </a:buClr>
              <a:buSzPts val="2400"/>
              <a:buChar char="•"/>
            </a:pPr>
            <a:r>
              <a:rPr lang="en-US" sz="2400"/>
              <a:t>Anticipating emotions can motivate actions.</a:t>
            </a:r>
            <a:endParaRPr/>
          </a:p>
        </p:txBody>
      </p:sp>
      <p:pic>
        <p:nvPicPr>
          <p:cNvPr id="163" name="Google Shape;163;p7"/>
          <p:cNvPicPr preferRelativeResize="0"/>
          <p:nvPr/>
        </p:nvPicPr>
        <p:blipFill rotWithShape="1">
          <a:blip r:embed="rId4">
            <a:alphaModFix/>
          </a:blip>
          <a:srcRect t="4213" r="3592" b="5191"/>
          <a:stretch/>
        </p:blipFill>
        <p:spPr>
          <a:xfrm>
            <a:off x="5806275" y="440325"/>
            <a:ext cx="6104899" cy="5817050"/>
          </a:xfrm>
          <a:prstGeom prst="rect">
            <a:avLst/>
          </a:prstGeom>
          <a:noFill/>
          <a:ln>
            <a:noFill/>
          </a:ln>
        </p:spPr>
      </p:pic>
      <p:sp>
        <p:nvSpPr>
          <p:cNvPr id="164" name="Google Shape;164;p7"/>
          <p:cNvSpPr txBox="1"/>
          <p:nvPr/>
        </p:nvSpPr>
        <p:spPr>
          <a:xfrm>
            <a:off x="7863925" y="6257363"/>
            <a:ext cx="238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latin typeface="Calibri"/>
                <a:ea typeface="Calibri"/>
                <a:cs typeface="Calibri"/>
                <a:sym typeface="Calibri"/>
              </a:rPr>
              <a:t>Source: Wikimedia Commons</a:t>
            </a:r>
            <a:endParaRPr sz="12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9"/>
        <p:cNvGrpSpPr/>
        <p:nvPr/>
      </p:nvGrpSpPr>
      <p:grpSpPr>
        <a:xfrm>
          <a:off x="0" y="0"/>
          <a:ext cx="0" cy="0"/>
          <a:chOff x="0" y="0"/>
          <a:chExt cx="0" cy="0"/>
        </a:xfrm>
      </p:grpSpPr>
      <p:sp>
        <p:nvSpPr>
          <p:cNvPr id="170" name="Google Shape;170;p8"/>
          <p:cNvSpPr txBox="1">
            <a:spLocks noGrp="1"/>
          </p:cNvSpPr>
          <p:nvPr>
            <p:ph type="title"/>
          </p:nvPr>
        </p:nvSpPr>
        <p:spPr>
          <a:xfrm>
            <a:off x="2963926" y="276150"/>
            <a:ext cx="7859100" cy="1281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800"/>
              <a:buFont typeface="Calibri"/>
              <a:buNone/>
            </a:pPr>
            <a:r>
              <a:rPr lang="en-US" sz="3800" b="1"/>
              <a:t>How Do Values Influence Actions?  </a:t>
            </a:r>
            <a:endParaRPr/>
          </a:p>
        </p:txBody>
      </p:sp>
      <p:sp>
        <p:nvSpPr>
          <p:cNvPr id="171" name="Google Shape;171;p8"/>
          <p:cNvSpPr txBox="1">
            <a:spLocks noGrp="1"/>
          </p:cNvSpPr>
          <p:nvPr>
            <p:ph type="body" idx="1"/>
          </p:nvPr>
        </p:nvSpPr>
        <p:spPr>
          <a:xfrm>
            <a:off x="689578" y="1775314"/>
            <a:ext cx="6779100" cy="4401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3200"/>
              <a:buNone/>
            </a:pPr>
            <a:r>
              <a:rPr lang="en-US" sz="3200">
                <a:solidFill>
                  <a:schemeClr val="accent6"/>
                </a:solidFill>
              </a:rPr>
              <a:t>Indirectly by affecting </a:t>
            </a:r>
            <a:r>
              <a:rPr lang="en-US" sz="3200" b="1">
                <a:solidFill>
                  <a:schemeClr val="accent6"/>
                </a:solidFill>
              </a:rPr>
              <a:t>cognition. </a:t>
            </a:r>
            <a:endParaRPr/>
          </a:p>
          <a:p>
            <a:pPr marL="0" lvl="0" indent="0" algn="l" rtl="0">
              <a:lnSpc>
                <a:spcPct val="90000"/>
              </a:lnSpc>
              <a:spcBef>
                <a:spcPts val="1000"/>
              </a:spcBef>
              <a:spcAft>
                <a:spcPts val="0"/>
              </a:spcAft>
              <a:buClr>
                <a:schemeClr val="dk1"/>
              </a:buClr>
              <a:buSzPts val="2800"/>
              <a:buNone/>
            </a:pPr>
            <a:r>
              <a:rPr lang="en-US"/>
              <a:t>Values: </a:t>
            </a:r>
            <a:endParaRPr/>
          </a:p>
          <a:p>
            <a:pPr marL="228600" lvl="0" indent="-228600" algn="l" rtl="0">
              <a:lnSpc>
                <a:spcPct val="90000"/>
              </a:lnSpc>
              <a:spcBef>
                <a:spcPts val="1000"/>
              </a:spcBef>
              <a:spcAft>
                <a:spcPts val="0"/>
              </a:spcAft>
              <a:buClr>
                <a:schemeClr val="dk1"/>
              </a:buClr>
              <a:buSzPts val="2400"/>
              <a:buChar char="•"/>
            </a:pPr>
            <a:r>
              <a:rPr lang="en-US" sz="2400"/>
              <a:t>Influence how we think—our evaluations, beliefs, norms</a:t>
            </a:r>
            <a:endParaRPr/>
          </a:p>
          <a:p>
            <a:pPr marL="228600" lvl="0" indent="-228600" algn="l" rtl="0">
              <a:lnSpc>
                <a:spcPct val="90000"/>
              </a:lnSpc>
              <a:spcBef>
                <a:spcPts val="1000"/>
              </a:spcBef>
              <a:spcAft>
                <a:spcPts val="0"/>
              </a:spcAft>
              <a:buClr>
                <a:schemeClr val="dk1"/>
              </a:buClr>
              <a:buSzPts val="2400"/>
              <a:buChar char="•"/>
            </a:pPr>
            <a:r>
              <a:rPr lang="en-US" sz="2400"/>
              <a:t>Influence what consequences we consider</a:t>
            </a:r>
            <a:endParaRPr/>
          </a:p>
          <a:p>
            <a:pPr marL="228600" lvl="0" indent="-228600" algn="l" rtl="0">
              <a:lnSpc>
                <a:spcPct val="90000"/>
              </a:lnSpc>
              <a:spcBef>
                <a:spcPts val="1000"/>
              </a:spcBef>
              <a:spcAft>
                <a:spcPts val="0"/>
              </a:spcAft>
              <a:buClr>
                <a:schemeClr val="dk1"/>
              </a:buClr>
              <a:buSzPts val="2400"/>
              <a:buChar char="•"/>
            </a:pPr>
            <a:r>
              <a:rPr lang="en-US" sz="2400"/>
              <a:t>Influence how we perceive consequences</a:t>
            </a:r>
            <a:br>
              <a:rPr lang="en-US" sz="2400"/>
            </a:br>
            <a:r>
              <a:rPr lang="en-US" sz="2400"/>
              <a:t>(e.g., as good, bad, effective, acceptable …)</a:t>
            </a:r>
            <a:endParaRPr/>
          </a:p>
          <a:p>
            <a:pPr marL="228600" lvl="0" indent="-228600" algn="l" rtl="0">
              <a:lnSpc>
                <a:spcPct val="90000"/>
              </a:lnSpc>
              <a:spcBef>
                <a:spcPts val="1000"/>
              </a:spcBef>
              <a:spcAft>
                <a:spcPts val="0"/>
              </a:spcAft>
              <a:buClr>
                <a:schemeClr val="dk1"/>
              </a:buClr>
              <a:buSzPts val="2400"/>
              <a:buChar char="•"/>
            </a:pPr>
            <a:r>
              <a:rPr lang="en-US" sz="2400"/>
              <a:t>Influence how we view information and</a:t>
            </a:r>
            <a:br>
              <a:rPr lang="en-US" sz="2400"/>
            </a:br>
            <a:r>
              <a:rPr lang="en-US" sz="2400"/>
              <a:t>whether that influences our intention to act. </a:t>
            </a:r>
            <a:endParaRPr/>
          </a:p>
        </p:txBody>
      </p:sp>
      <p:sp>
        <p:nvSpPr>
          <p:cNvPr id="172" name="Google Shape;17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pic>
        <p:nvPicPr>
          <p:cNvPr id="173" name="Google Shape;173;p8" descr="A person standing next to a trash can&#10;&#10;Description automatically generated"/>
          <p:cNvPicPr preferRelativeResize="0"/>
          <p:nvPr/>
        </p:nvPicPr>
        <p:blipFill rotWithShape="1">
          <a:blip r:embed="rId4">
            <a:alphaModFix/>
          </a:blip>
          <a:srcRect t="14140"/>
          <a:stretch/>
        </p:blipFill>
        <p:spPr>
          <a:xfrm>
            <a:off x="7007942" y="3988903"/>
            <a:ext cx="5036486" cy="2402391"/>
          </a:xfrm>
          <a:prstGeom prst="rect">
            <a:avLst/>
          </a:prstGeom>
          <a:noFill/>
          <a:ln>
            <a:noFill/>
          </a:ln>
        </p:spPr>
      </p:pic>
      <p:sp>
        <p:nvSpPr>
          <p:cNvPr id="174" name="Google Shape;174;p8"/>
          <p:cNvSpPr/>
          <p:nvPr/>
        </p:nvSpPr>
        <p:spPr>
          <a:xfrm>
            <a:off x="8663038" y="1337122"/>
            <a:ext cx="2160104" cy="2160104"/>
          </a:xfrm>
          <a:prstGeom prst="ellipse">
            <a:avLst/>
          </a:prstGeom>
          <a:blipFill rotWithShape="1">
            <a:blip r:embed="rId5">
              <a:alphaModFix/>
            </a:blip>
            <a:stretch>
              <a:fillRect/>
            </a:stretch>
          </a:blip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sp>
        <p:nvSpPr>
          <p:cNvPr id="180" name="Google Shape;180;p9"/>
          <p:cNvSpPr txBox="1">
            <a:spLocks noGrp="1"/>
          </p:cNvSpPr>
          <p:nvPr>
            <p:ph type="sldNum" idx="12"/>
          </p:nvPr>
        </p:nvSpPr>
        <p:spPr>
          <a:xfrm>
            <a:off x="8610600" y="6305939"/>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181" name="Google Shape;181;p9"/>
          <p:cNvSpPr txBox="1"/>
          <p:nvPr/>
        </p:nvSpPr>
        <p:spPr>
          <a:xfrm>
            <a:off x="8610600" y="6305939"/>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8</a:t>
            </a:fld>
            <a:endParaRPr sz="1200">
              <a:solidFill>
                <a:srgbClr val="888888"/>
              </a:solidFill>
              <a:latin typeface="Calibri"/>
              <a:ea typeface="Calibri"/>
              <a:cs typeface="Calibri"/>
              <a:sym typeface="Calibri"/>
            </a:endParaRPr>
          </a:p>
        </p:txBody>
      </p:sp>
      <p:pic>
        <p:nvPicPr>
          <p:cNvPr id="182" name="Google Shape;182;p9" descr="A diagram of wildfire&#10;&#10;Description automatically generated"/>
          <p:cNvPicPr preferRelativeResize="0"/>
          <p:nvPr/>
        </p:nvPicPr>
        <p:blipFill rotWithShape="1">
          <a:blip r:embed="rId4">
            <a:alphaModFix/>
          </a:blip>
          <a:srcRect/>
          <a:stretch/>
        </p:blipFill>
        <p:spPr>
          <a:xfrm>
            <a:off x="6130705" y="1876599"/>
            <a:ext cx="5326470" cy="4429351"/>
          </a:xfrm>
          <a:prstGeom prst="rect">
            <a:avLst/>
          </a:prstGeom>
          <a:noFill/>
          <a:ln>
            <a:noFill/>
          </a:ln>
        </p:spPr>
      </p:pic>
      <p:sp>
        <p:nvSpPr>
          <p:cNvPr id="183" name="Google Shape;183;p9"/>
          <p:cNvSpPr txBox="1"/>
          <p:nvPr/>
        </p:nvSpPr>
        <p:spPr>
          <a:xfrm>
            <a:off x="97829" y="5030403"/>
            <a:ext cx="254937" cy="4224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00">
              <a:solidFill>
                <a:schemeClr val="dk1"/>
              </a:solidFill>
              <a:latin typeface="Calibri"/>
              <a:ea typeface="Calibri"/>
              <a:cs typeface="Calibri"/>
              <a:sym typeface="Calibri"/>
            </a:endParaRPr>
          </a:p>
        </p:txBody>
      </p:sp>
      <p:sp>
        <p:nvSpPr>
          <p:cNvPr id="184" name="Google Shape;184;p9"/>
          <p:cNvSpPr/>
          <p:nvPr/>
        </p:nvSpPr>
        <p:spPr>
          <a:xfrm>
            <a:off x="9515061" y="522631"/>
            <a:ext cx="2676939" cy="2676939"/>
          </a:xfrm>
          <a:prstGeom prst="ellipse">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9"/>
          <p:cNvSpPr txBox="1"/>
          <p:nvPr/>
        </p:nvSpPr>
        <p:spPr>
          <a:xfrm>
            <a:off x="2797872" y="678393"/>
            <a:ext cx="6717189" cy="134397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000"/>
              <a:buFont typeface="Calibri"/>
              <a:buNone/>
            </a:pPr>
            <a:r>
              <a:rPr lang="en-US" sz="3000" b="1">
                <a:solidFill>
                  <a:schemeClr val="dk1"/>
                </a:solidFill>
                <a:latin typeface="Calibri"/>
                <a:ea typeface="Calibri"/>
                <a:cs typeface="Calibri"/>
                <a:sym typeface="Calibri"/>
              </a:rPr>
              <a:t>What factors lead to not acting in line with biospheric values or not supporting policies for climate action? </a:t>
            </a:r>
            <a:endParaRPr/>
          </a:p>
        </p:txBody>
      </p:sp>
      <p:sp>
        <p:nvSpPr>
          <p:cNvPr id="186" name="Google Shape;186;p9"/>
          <p:cNvSpPr txBox="1"/>
          <p:nvPr/>
        </p:nvSpPr>
        <p:spPr>
          <a:xfrm>
            <a:off x="7398688" y="6394074"/>
            <a:ext cx="40584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Source: Hwang et al. 2023. DOI: 10.1016/j.lana.2023.100482 </a:t>
            </a:r>
            <a:endParaRPr/>
          </a:p>
        </p:txBody>
      </p:sp>
      <p:sp>
        <p:nvSpPr>
          <p:cNvPr id="187" name="Google Shape;187;p9"/>
          <p:cNvSpPr txBox="1"/>
          <p:nvPr/>
        </p:nvSpPr>
        <p:spPr>
          <a:xfrm>
            <a:off x="270775" y="2178125"/>
            <a:ext cx="6008100" cy="3937800"/>
          </a:xfrm>
          <a:prstGeom prst="rect">
            <a:avLst/>
          </a:prstGeom>
          <a:noFill/>
          <a:ln>
            <a:noFill/>
          </a:ln>
        </p:spPr>
        <p:txBody>
          <a:bodyPr spcFirstLastPara="1" wrap="square" lIns="91425" tIns="45700" rIns="91425" bIns="45700" anchor="t" anchorCtr="0">
            <a:normAutofit/>
          </a:bodyPr>
          <a:lstStyle/>
          <a:p>
            <a:pPr marL="228600" marR="0" lvl="0" indent="-240982" algn="l" rtl="0">
              <a:lnSpc>
                <a:spcPct val="90000"/>
              </a:lnSpc>
              <a:spcBef>
                <a:spcPts val="0"/>
              </a:spcBef>
              <a:spcAft>
                <a:spcPts val="0"/>
              </a:spcAft>
              <a:buClr>
                <a:schemeClr val="dk1"/>
              </a:buClr>
              <a:buSzPts val="2600"/>
              <a:buFont typeface="Arial"/>
              <a:buChar char="•"/>
            </a:pPr>
            <a:r>
              <a:rPr lang="en-US" sz="2400" dirty="0">
                <a:solidFill>
                  <a:schemeClr val="dk1"/>
                </a:solidFill>
                <a:latin typeface="Calibri"/>
                <a:ea typeface="Calibri"/>
                <a:cs typeface="Calibri"/>
                <a:sym typeface="Calibri"/>
              </a:rPr>
              <a:t>A lack of awareness of consequences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or benefits </a:t>
            </a:r>
            <a:r>
              <a:rPr lang="en-US" sz="2150" dirty="0">
                <a:solidFill>
                  <a:schemeClr val="dk1"/>
                </a:solidFill>
                <a:latin typeface="Calibri"/>
                <a:ea typeface="Calibri"/>
                <a:cs typeface="Calibri"/>
                <a:sym typeface="Calibri"/>
              </a:rPr>
              <a:t>(</a:t>
            </a:r>
            <a:r>
              <a:rPr lang="en-US" sz="2000" dirty="0">
                <a:solidFill>
                  <a:schemeClr val="dk1"/>
                </a:solidFill>
                <a:latin typeface="Calibri"/>
                <a:ea typeface="Calibri"/>
                <a:cs typeface="Calibri"/>
                <a:sym typeface="Calibri"/>
              </a:rPr>
              <a:t>e.g., climate change, energy use…</a:t>
            </a:r>
            <a:r>
              <a:rPr lang="en-US" sz="2150" dirty="0">
                <a:solidFill>
                  <a:schemeClr val="dk1"/>
                </a:solidFill>
                <a:latin typeface="Calibri"/>
                <a:ea typeface="Calibri"/>
                <a:cs typeface="Calibri"/>
                <a:sym typeface="Calibri"/>
              </a:rPr>
              <a:t>)</a:t>
            </a:r>
            <a:endParaRPr sz="2150" dirty="0"/>
          </a:p>
          <a:p>
            <a:pPr marL="228600" marR="0" lvl="0" indent="-240982" algn="l" rtl="0">
              <a:lnSpc>
                <a:spcPct val="90000"/>
              </a:lnSpc>
              <a:spcBef>
                <a:spcPts val="1000"/>
              </a:spcBef>
              <a:spcAft>
                <a:spcPts val="0"/>
              </a:spcAft>
              <a:buClr>
                <a:schemeClr val="dk1"/>
              </a:buClr>
              <a:buSzPts val="2600"/>
              <a:buFont typeface="Arial"/>
              <a:buChar char="•"/>
            </a:pPr>
            <a:r>
              <a:rPr lang="en-US" sz="2400" dirty="0">
                <a:solidFill>
                  <a:schemeClr val="dk1"/>
                </a:solidFill>
                <a:latin typeface="Calibri"/>
                <a:ea typeface="Calibri"/>
                <a:cs typeface="Calibri"/>
                <a:sym typeface="Calibri"/>
              </a:rPr>
              <a:t>A lack of salience</a:t>
            </a:r>
            <a:r>
              <a:rPr lang="en-US" sz="2600" dirty="0">
                <a:solidFill>
                  <a:schemeClr val="dk1"/>
                </a:solidFill>
                <a:latin typeface="Calibri"/>
                <a:ea typeface="Calibri"/>
                <a:cs typeface="Calibri"/>
                <a:sym typeface="Calibri"/>
              </a:rPr>
              <a:t> </a:t>
            </a:r>
            <a:r>
              <a:rPr lang="en-US" sz="2150" dirty="0">
                <a:solidFill>
                  <a:schemeClr val="dk1"/>
                </a:solidFill>
                <a:latin typeface="Calibri"/>
                <a:ea typeface="Calibri"/>
                <a:cs typeface="Calibri"/>
                <a:sym typeface="Calibri"/>
              </a:rPr>
              <a:t>(</a:t>
            </a:r>
            <a:r>
              <a:rPr lang="en-US" sz="2000" dirty="0">
                <a:solidFill>
                  <a:schemeClr val="dk1"/>
                </a:solidFill>
                <a:latin typeface="Calibri"/>
                <a:ea typeface="Calibri"/>
                <a:cs typeface="Calibri"/>
                <a:sym typeface="Calibri"/>
              </a:rPr>
              <a:t>when values are activated</a:t>
            </a:r>
            <a:r>
              <a:rPr lang="en-US" sz="2150" dirty="0">
                <a:solidFill>
                  <a:schemeClr val="dk1"/>
                </a:solidFill>
                <a:latin typeface="Calibri"/>
                <a:ea typeface="Calibri"/>
                <a:cs typeface="Calibri"/>
                <a:sym typeface="Calibri"/>
              </a:rPr>
              <a:t>)</a:t>
            </a:r>
            <a:endParaRPr sz="2150" dirty="0"/>
          </a:p>
          <a:p>
            <a:pPr marL="228600" marR="0" lvl="0" indent="-240982" algn="l" rtl="0">
              <a:lnSpc>
                <a:spcPct val="90000"/>
              </a:lnSpc>
              <a:spcBef>
                <a:spcPts val="1000"/>
              </a:spcBef>
              <a:spcAft>
                <a:spcPts val="0"/>
              </a:spcAft>
              <a:buClr>
                <a:schemeClr val="dk1"/>
              </a:buClr>
              <a:buSzPts val="2600"/>
              <a:buFont typeface="Arial"/>
              <a:buChar char="•"/>
            </a:pPr>
            <a:r>
              <a:rPr lang="en-US" sz="2400" dirty="0">
                <a:solidFill>
                  <a:schemeClr val="dk1"/>
                </a:solidFill>
                <a:latin typeface="Calibri"/>
                <a:ea typeface="Calibri"/>
                <a:cs typeface="Calibri"/>
                <a:sym typeface="Calibri"/>
              </a:rPr>
              <a:t>High costs</a:t>
            </a:r>
            <a:r>
              <a:rPr lang="en-US" sz="2600" dirty="0">
                <a:solidFill>
                  <a:schemeClr val="dk1"/>
                </a:solidFill>
                <a:latin typeface="Calibri"/>
                <a:ea typeface="Calibri"/>
                <a:cs typeface="Calibri"/>
                <a:sym typeface="Calibri"/>
              </a:rPr>
              <a:t> (</a:t>
            </a:r>
            <a:r>
              <a:rPr lang="en-US" sz="2000" dirty="0">
                <a:solidFill>
                  <a:schemeClr val="dk1"/>
                </a:solidFill>
                <a:latin typeface="Calibri"/>
                <a:ea typeface="Calibri"/>
                <a:cs typeface="Calibri"/>
                <a:sym typeface="Calibri"/>
              </a:rPr>
              <a:t>socially, materially, effort, etc.)</a:t>
            </a:r>
            <a:endParaRPr lang="en-US" sz="2000" dirty="0"/>
          </a:p>
          <a:p>
            <a:pPr marL="228600" marR="0" lvl="0" indent="-228282" algn="l" rtl="0">
              <a:lnSpc>
                <a:spcPct val="90000"/>
              </a:lnSpc>
              <a:spcBef>
                <a:spcPts val="100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Questions about the fairness of a policy &amp; likelihood that it will benefit them</a:t>
            </a:r>
            <a:endParaRPr lang="en-US" sz="2400" dirty="0"/>
          </a:p>
          <a:p>
            <a:pPr marL="228600" marR="0" lvl="0" indent="-228282" algn="l" rtl="0">
              <a:lnSpc>
                <a:spcPct val="90000"/>
              </a:lnSpc>
              <a:spcBef>
                <a:spcPts val="100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Lack of trust in those proposing or supporting the policy </a:t>
            </a:r>
            <a:endParaRPr sz="2400" dirty="0"/>
          </a:p>
          <a:p>
            <a:pPr marL="228600" marR="0" lvl="0" indent="-99377" algn="l" rtl="0">
              <a:lnSpc>
                <a:spcPct val="90000"/>
              </a:lnSpc>
              <a:spcBef>
                <a:spcPts val="1000"/>
              </a:spcBef>
              <a:spcAft>
                <a:spcPts val="0"/>
              </a:spcAft>
              <a:buClr>
                <a:schemeClr val="dk1"/>
              </a:buClr>
              <a:buSzPts val="2200"/>
              <a:buFont typeface="Arial"/>
              <a:buNone/>
            </a:pPr>
            <a:endParaRPr sz="2200" dirty="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888</Words>
  <Application>Microsoft Macintosh PowerPoint</Application>
  <PresentationFormat>Widescreen</PresentationFormat>
  <Paragraphs>89</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What Influences Pro-Environmental Behavior?</vt:lpstr>
      <vt:lpstr>PowerPoint Presentation</vt:lpstr>
      <vt:lpstr>Belief in Climate Change</vt:lpstr>
      <vt:lpstr>PowerPoint Presentation</vt:lpstr>
      <vt:lpstr>PowerPoint Presentation</vt:lpstr>
      <vt:lpstr>PowerPoint Presentation</vt:lpstr>
      <vt:lpstr>How do Values Influence Actions?  </vt:lpstr>
      <vt:lpstr>How Do Values Influence Actions?  </vt:lpstr>
      <vt:lpstr>PowerPoint Presentation</vt:lpstr>
      <vt:lpstr>What can influence people who are not acting on their biospheric values?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Influences Pro-Environmental Behavior?</dc:title>
  <dc:creator>Margaret A. Palmer</dc:creator>
  <cp:lastModifiedBy>Alaina Gallagher</cp:lastModifiedBy>
  <cp:revision>1</cp:revision>
  <dcterms:created xsi:type="dcterms:W3CDTF">2023-07-18T19:54:14Z</dcterms:created>
  <dcterms:modified xsi:type="dcterms:W3CDTF">2023-07-27T16:57:53Z</dcterms:modified>
</cp:coreProperties>
</file>