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0972800" cy="73152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0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1197187"/>
            <a:ext cx="9326880" cy="2546773"/>
          </a:xfrm>
        </p:spPr>
        <p:txBody>
          <a:bodyPr anchor="b"/>
          <a:lstStyle>
            <a:lvl1pPr algn="ctr"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42174"/>
            <a:ext cx="8229600" cy="1766146"/>
          </a:xfrm>
        </p:spPr>
        <p:txBody>
          <a:bodyPr/>
          <a:lstStyle>
            <a:lvl1pPr marL="0" indent="0" algn="ctr">
              <a:buNone/>
              <a:defRPr sz="2560"/>
            </a:lvl1pPr>
            <a:lvl2pPr marL="487695" indent="0" algn="ctr">
              <a:buNone/>
              <a:defRPr sz="2133"/>
            </a:lvl2pPr>
            <a:lvl3pPr marL="975390" indent="0" algn="ctr">
              <a:buNone/>
              <a:defRPr sz="1920"/>
            </a:lvl3pPr>
            <a:lvl4pPr marL="1463086" indent="0" algn="ctr">
              <a:buNone/>
              <a:defRPr sz="1707"/>
            </a:lvl4pPr>
            <a:lvl5pPr marL="1950781" indent="0" algn="ctr">
              <a:buNone/>
              <a:defRPr sz="1707"/>
            </a:lvl5pPr>
            <a:lvl6pPr marL="2438476" indent="0" algn="ctr">
              <a:buNone/>
              <a:defRPr sz="1707"/>
            </a:lvl6pPr>
            <a:lvl7pPr marL="2926171" indent="0" algn="ctr">
              <a:buNone/>
              <a:defRPr sz="1707"/>
            </a:lvl7pPr>
            <a:lvl8pPr marL="3413867" indent="0" algn="ctr">
              <a:buNone/>
              <a:defRPr sz="1707"/>
            </a:lvl8pPr>
            <a:lvl9pPr marL="3901562" indent="0" algn="ctr">
              <a:buNone/>
              <a:defRPr sz="170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A72FA-907F-4324-8751-0720299CFE14}" type="datetimeFigureOut">
              <a:rPr lang="en-US" smtClean="0"/>
              <a:t>3/2/23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905F-3923-46D1-BD6E-2D9D3DE6B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114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A72FA-907F-4324-8751-0720299CFE14}" type="datetimeFigureOut">
              <a:rPr lang="en-US" smtClean="0"/>
              <a:t>3/2/23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905F-3923-46D1-BD6E-2D9D3DE6B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661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52411" y="389467"/>
            <a:ext cx="2366010" cy="619929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4381" y="389467"/>
            <a:ext cx="6960870" cy="619929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A72FA-907F-4324-8751-0720299CFE14}" type="datetimeFigureOut">
              <a:rPr lang="en-US" smtClean="0"/>
              <a:t>3/2/23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905F-3923-46D1-BD6E-2D9D3DE6B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636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A72FA-907F-4324-8751-0720299CFE14}" type="datetimeFigureOut">
              <a:rPr lang="en-US" smtClean="0"/>
              <a:t>3/2/23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905F-3923-46D1-BD6E-2D9D3DE6B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388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8666" y="1823722"/>
            <a:ext cx="9464040" cy="3042919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8666" y="4895429"/>
            <a:ext cx="9464040" cy="1600199"/>
          </a:xfrm>
        </p:spPr>
        <p:txBody>
          <a:bodyPr/>
          <a:lstStyle>
            <a:lvl1pPr marL="0" indent="0">
              <a:buNone/>
              <a:defRPr sz="2560">
                <a:solidFill>
                  <a:schemeClr val="tx1"/>
                </a:solidFill>
              </a:defRPr>
            </a:lvl1pPr>
            <a:lvl2pPr marL="487695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2pPr>
            <a:lvl3pPr marL="97539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3pPr>
            <a:lvl4pPr marL="1463086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4pPr>
            <a:lvl5pPr marL="195078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5pPr>
            <a:lvl6pPr marL="2438476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6pPr>
            <a:lvl7pPr marL="292617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7pPr>
            <a:lvl8pPr marL="3413867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8pPr>
            <a:lvl9pPr marL="3901562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A72FA-907F-4324-8751-0720299CFE14}" type="datetimeFigureOut">
              <a:rPr lang="en-US" smtClean="0"/>
              <a:t>3/2/23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905F-3923-46D1-BD6E-2D9D3DE6B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653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380" y="1947333"/>
            <a:ext cx="4663440" cy="46414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54980" y="1947333"/>
            <a:ext cx="4663440" cy="46414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A72FA-907F-4324-8751-0720299CFE14}" type="datetimeFigureOut">
              <a:rPr lang="en-US" smtClean="0"/>
              <a:t>3/2/23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905F-3923-46D1-BD6E-2D9D3DE6B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913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809" y="389468"/>
            <a:ext cx="9464040" cy="141393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810" y="1793241"/>
            <a:ext cx="4642008" cy="878839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5810" y="2672080"/>
            <a:ext cx="4642008" cy="39302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54981" y="1793241"/>
            <a:ext cx="4664869" cy="878839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54981" y="2672080"/>
            <a:ext cx="4664869" cy="39302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A72FA-907F-4324-8751-0720299CFE14}" type="datetimeFigureOut">
              <a:rPr lang="en-US" smtClean="0"/>
              <a:t>3/2/23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905F-3923-46D1-BD6E-2D9D3DE6B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22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A72FA-907F-4324-8751-0720299CFE14}" type="datetimeFigureOut">
              <a:rPr lang="en-US" smtClean="0"/>
              <a:t>3/2/23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905F-3923-46D1-BD6E-2D9D3DE6B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637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A72FA-907F-4324-8751-0720299CFE14}" type="datetimeFigureOut">
              <a:rPr lang="en-US" smtClean="0"/>
              <a:t>3/2/23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905F-3923-46D1-BD6E-2D9D3DE6B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797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809" y="487680"/>
            <a:ext cx="3539014" cy="1706880"/>
          </a:xfrm>
        </p:spPr>
        <p:txBody>
          <a:bodyPr anchor="b"/>
          <a:lstStyle>
            <a:lvl1pPr>
              <a:defRPr sz="341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4869" y="1053255"/>
            <a:ext cx="5554980" cy="5198533"/>
          </a:xfrm>
        </p:spPr>
        <p:txBody>
          <a:bodyPr/>
          <a:lstStyle>
            <a:lvl1pPr>
              <a:defRPr sz="3413"/>
            </a:lvl1pPr>
            <a:lvl2pPr>
              <a:defRPr sz="2987"/>
            </a:lvl2pPr>
            <a:lvl3pPr>
              <a:defRPr sz="256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809" y="2194560"/>
            <a:ext cx="3539014" cy="4065694"/>
          </a:xfrm>
        </p:spPr>
        <p:txBody>
          <a:bodyPr/>
          <a:lstStyle>
            <a:lvl1pPr marL="0" indent="0">
              <a:buNone/>
              <a:defRPr sz="1707"/>
            </a:lvl1pPr>
            <a:lvl2pPr marL="487695" indent="0">
              <a:buNone/>
              <a:defRPr sz="1493"/>
            </a:lvl2pPr>
            <a:lvl3pPr marL="975390" indent="0">
              <a:buNone/>
              <a:defRPr sz="1280"/>
            </a:lvl3pPr>
            <a:lvl4pPr marL="1463086" indent="0">
              <a:buNone/>
              <a:defRPr sz="1067"/>
            </a:lvl4pPr>
            <a:lvl5pPr marL="1950781" indent="0">
              <a:buNone/>
              <a:defRPr sz="1067"/>
            </a:lvl5pPr>
            <a:lvl6pPr marL="2438476" indent="0">
              <a:buNone/>
              <a:defRPr sz="1067"/>
            </a:lvl6pPr>
            <a:lvl7pPr marL="2926171" indent="0">
              <a:buNone/>
              <a:defRPr sz="1067"/>
            </a:lvl7pPr>
            <a:lvl8pPr marL="3413867" indent="0">
              <a:buNone/>
              <a:defRPr sz="1067"/>
            </a:lvl8pPr>
            <a:lvl9pPr marL="3901562" indent="0">
              <a:buNone/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A72FA-907F-4324-8751-0720299CFE14}" type="datetimeFigureOut">
              <a:rPr lang="en-US" smtClean="0"/>
              <a:t>3/2/23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905F-3923-46D1-BD6E-2D9D3DE6B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451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809" y="487680"/>
            <a:ext cx="3539014" cy="1706880"/>
          </a:xfrm>
        </p:spPr>
        <p:txBody>
          <a:bodyPr anchor="b"/>
          <a:lstStyle>
            <a:lvl1pPr>
              <a:defRPr sz="341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64869" y="1053255"/>
            <a:ext cx="5554980" cy="5198533"/>
          </a:xfrm>
        </p:spPr>
        <p:txBody>
          <a:bodyPr anchor="t"/>
          <a:lstStyle>
            <a:lvl1pPr marL="0" indent="0">
              <a:buNone/>
              <a:defRPr sz="3413"/>
            </a:lvl1pPr>
            <a:lvl2pPr marL="487695" indent="0">
              <a:buNone/>
              <a:defRPr sz="2987"/>
            </a:lvl2pPr>
            <a:lvl3pPr marL="975390" indent="0">
              <a:buNone/>
              <a:defRPr sz="2560"/>
            </a:lvl3pPr>
            <a:lvl4pPr marL="1463086" indent="0">
              <a:buNone/>
              <a:defRPr sz="2133"/>
            </a:lvl4pPr>
            <a:lvl5pPr marL="1950781" indent="0">
              <a:buNone/>
              <a:defRPr sz="2133"/>
            </a:lvl5pPr>
            <a:lvl6pPr marL="2438476" indent="0">
              <a:buNone/>
              <a:defRPr sz="2133"/>
            </a:lvl6pPr>
            <a:lvl7pPr marL="2926171" indent="0">
              <a:buNone/>
              <a:defRPr sz="2133"/>
            </a:lvl7pPr>
            <a:lvl8pPr marL="3413867" indent="0">
              <a:buNone/>
              <a:defRPr sz="2133"/>
            </a:lvl8pPr>
            <a:lvl9pPr marL="3901562" indent="0">
              <a:buNone/>
              <a:defRPr sz="213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809" y="2194560"/>
            <a:ext cx="3539014" cy="4065694"/>
          </a:xfrm>
        </p:spPr>
        <p:txBody>
          <a:bodyPr/>
          <a:lstStyle>
            <a:lvl1pPr marL="0" indent="0">
              <a:buNone/>
              <a:defRPr sz="1707"/>
            </a:lvl1pPr>
            <a:lvl2pPr marL="487695" indent="0">
              <a:buNone/>
              <a:defRPr sz="1493"/>
            </a:lvl2pPr>
            <a:lvl3pPr marL="975390" indent="0">
              <a:buNone/>
              <a:defRPr sz="1280"/>
            </a:lvl3pPr>
            <a:lvl4pPr marL="1463086" indent="0">
              <a:buNone/>
              <a:defRPr sz="1067"/>
            </a:lvl4pPr>
            <a:lvl5pPr marL="1950781" indent="0">
              <a:buNone/>
              <a:defRPr sz="1067"/>
            </a:lvl5pPr>
            <a:lvl6pPr marL="2438476" indent="0">
              <a:buNone/>
              <a:defRPr sz="1067"/>
            </a:lvl6pPr>
            <a:lvl7pPr marL="2926171" indent="0">
              <a:buNone/>
              <a:defRPr sz="1067"/>
            </a:lvl7pPr>
            <a:lvl8pPr marL="3413867" indent="0">
              <a:buNone/>
              <a:defRPr sz="1067"/>
            </a:lvl8pPr>
            <a:lvl9pPr marL="3901562" indent="0">
              <a:buNone/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A72FA-907F-4324-8751-0720299CFE14}" type="datetimeFigureOut">
              <a:rPr lang="en-US" smtClean="0"/>
              <a:t>3/2/23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905F-3923-46D1-BD6E-2D9D3DE6B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3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4380" y="389468"/>
            <a:ext cx="9464040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380" y="1947333"/>
            <a:ext cx="9464040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4380" y="6780108"/>
            <a:ext cx="246888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A72FA-907F-4324-8751-0720299CFE14}" type="datetimeFigureOut">
              <a:rPr lang="en-US" smtClean="0"/>
              <a:t>3/2/23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4740" y="6780108"/>
            <a:ext cx="370332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49540" y="6780108"/>
            <a:ext cx="246888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5905F-3923-46D1-BD6E-2D9D3DE6B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471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75390" rtl="0" eaLnBrk="1" latinLnBrk="0" hangingPunct="1">
        <a:lnSpc>
          <a:spcPct val="90000"/>
        </a:lnSpc>
        <a:spcBef>
          <a:spcPct val="0"/>
        </a:spcBef>
        <a:buNone/>
        <a:defRPr sz="46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848" indent="-243848" algn="l" defTabSz="975390" rtl="0" eaLnBrk="1" latinLnBrk="0" hangingPunct="1">
        <a:lnSpc>
          <a:spcPct val="90000"/>
        </a:lnSpc>
        <a:spcBef>
          <a:spcPts val="1067"/>
        </a:spcBef>
        <a:buFont typeface="Arial" panose="020B0604020202020204" pitchFamily="34" charset="0"/>
        <a:buChar char="•"/>
        <a:defRPr sz="2987" kern="1200">
          <a:solidFill>
            <a:schemeClr val="tx1"/>
          </a:solidFill>
          <a:latin typeface="+mn-lt"/>
          <a:ea typeface="+mn-ea"/>
          <a:cs typeface="+mn-cs"/>
        </a:defRPr>
      </a:lvl1pPr>
      <a:lvl2pPr marL="73154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38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70693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219462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68232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317001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65771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4145410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5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9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8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8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7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7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67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62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Oval 86"/>
          <p:cNvSpPr/>
          <p:nvPr/>
        </p:nvSpPr>
        <p:spPr>
          <a:xfrm>
            <a:off x="1924955" y="1895996"/>
            <a:ext cx="3886200" cy="3886200"/>
          </a:xfrm>
          <a:prstGeom prst="ellipse">
            <a:avLst/>
          </a:prstGeom>
          <a:solidFill>
            <a:schemeClr val="accent1">
              <a:lumMod val="60000"/>
              <a:lumOff val="40000"/>
              <a:alpha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0"/>
          </a:p>
        </p:txBody>
      </p:sp>
      <p:sp>
        <p:nvSpPr>
          <p:cNvPr id="88" name="Oval 87"/>
          <p:cNvSpPr/>
          <p:nvPr/>
        </p:nvSpPr>
        <p:spPr>
          <a:xfrm>
            <a:off x="4060493" y="113806"/>
            <a:ext cx="3886200" cy="3886200"/>
          </a:xfrm>
          <a:prstGeom prst="ellipse">
            <a:avLst/>
          </a:prstGeom>
          <a:solidFill>
            <a:schemeClr val="accent6">
              <a:lumMod val="60000"/>
              <a:lumOff val="40000"/>
              <a:alpha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31"/>
          </a:p>
        </p:txBody>
      </p:sp>
      <p:sp>
        <p:nvSpPr>
          <p:cNvPr id="89" name="Oval 88"/>
          <p:cNvSpPr/>
          <p:nvPr/>
        </p:nvSpPr>
        <p:spPr>
          <a:xfrm>
            <a:off x="4516823" y="2952719"/>
            <a:ext cx="3886200" cy="3886200"/>
          </a:xfrm>
          <a:prstGeom prst="ellipse">
            <a:avLst/>
          </a:prstGeom>
          <a:solidFill>
            <a:schemeClr val="accent4">
              <a:lumMod val="60000"/>
              <a:lumOff val="40000"/>
              <a:alpha val="73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31"/>
          </a:p>
        </p:txBody>
      </p:sp>
      <p:sp>
        <p:nvSpPr>
          <p:cNvPr id="5" name="TextBox 4"/>
          <p:cNvSpPr txBox="1"/>
          <p:nvPr/>
        </p:nvSpPr>
        <p:spPr>
          <a:xfrm>
            <a:off x="2077079" y="2951350"/>
            <a:ext cx="1991102" cy="61555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700" dirty="0"/>
              <a:t>Urban environment; Climate change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09965" y="752356"/>
            <a:ext cx="1558604" cy="61555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700" dirty="0"/>
              <a:t>Bee shelter and floral resources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42553" y="2435177"/>
            <a:ext cx="1319960" cy="61555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700" dirty="0"/>
              <a:t>Urban structure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52027" y="4167119"/>
            <a:ext cx="2167340" cy="61555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700" dirty="0"/>
              <a:t>Economy, neighborhood vitality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577430" y="1693617"/>
            <a:ext cx="1657105" cy="61555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700" dirty="0"/>
              <a:t>Bee Diversity and Abundance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711031" y="5269711"/>
            <a:ext cx="1207456" cy="61555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700" i="1" dirty="0"/>
              <a:t>Human </a:t>
            </a:r>
          </a:p>
          <a:p>
            <a:pPr algn="ctr"/>
            <a:r>
              <a:rPr lang="en-US" sz="1700" i="1" dirty="0"/>
              <a:t>well-being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669420" y="3250411"/>
            <a:ext cx="1831240" cy="3539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700" dirty="0"/>
              <a:t>Urban Agriculture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441040" y="3794382"/>
            <a:ext cx="1046804" cy="3539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700" dirty="0"/>
              <a:t>Pollution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3273905" y="1367909"/>
            <a:ext cx="1475870" cy="154808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 flipV="1">
            <a:off x="4616045" y="3046903"/>
            <a:ext cx="279625" cy="133251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5811155" y="1367909"/>
            <a:ext cx="173478" cy="32570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303141" y="3966902"/>
            <a:ext cx="1020335" cy="3539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700" i="1" dirty="0"/>
              <a:t>Food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6202782" y="2309170"/>
            <a:ext cx="0" cy="24339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6459923" y="3641075"/>
            <a:ext cx="137820" cy="50279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7075376" y="3565454"/>
            <a:ext cx="542306" cy="43455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2487638" y="4701731"/>
            <a:ext cx="12234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/>
              <a:t>Physical system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6215762" y="622499"/>
            <a:ext cx="124751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/>
              <a:t>Biological     system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6128081" y="6089003"/>
            <a:ext cx="114151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/>
              <a:t>Social system</a:t>
            </a:r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6942328" y="4895819"/>
            <a:ext cx="264450" cy="40761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5206347" y="5076856"/>
            <a:ext cx="1542388" cy="61555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700" dirty="0"/>
              <a:t>Values, beliefs; Policy</a:t>
            </a:r>
          </a:p>
        </p:txBody>
      </p:sp>
      <p:cxnSp>
        <p:nvCxnSpPr>
          <p:cNvPr id="72" name="Straight Arrow Connector 71"/>
          <p:cNvCxnSpPr/>
          <p:nvPr/>
        </p:nvCxnSpPr>
        <p:spPr>
          <a:xfrm flipH="1" flipV="1">
            <a:off x="5021359" y="4922194"/>
            <a:ext cx="250691" cy="28149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367697" y="4379415"/>
            <a:ext cx="1200824" cy="61555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700" dirty="0"/>
              <a:t>Human actions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 flipH="1" flipV="1">
            <a:off x="3308899" y="4103626"/>
            <a:ext cx="1291127" cy="61783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754140" y="2552563"/>
            <a:ext cx="1188188" cy="3539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700" i="1" dirty="0"/>
              <a:t>Pollination</a:t>
            </a:r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6277675" y="2892659"/>
            <a:ext cx="29929" cy="3360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9" idx="0"/>
          </p:cNvCxnSpPr>
          <p:nvPr/>
        </p:nvCxnSpPr>
        <p:spPr>
          <a:xfrm flipV="1">
            <a:off x="4702533" y="1344335"/>
            <a:ext cx="510389" cy="109084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 flipH="1">
            <a:off x="7644454" y="4379415"/>
            <a:ext cx="302239" cy="9378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 flipH="1">
            <a:off x="6153422" y="4858692"/>
            <a:ext cx="363916" cy="25963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 flipH="1">
            <a:off x="3470548" y="2713642"/>
            <a:ext cx="813578" cy="32515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 flipH="1" flipV="1">
            <a:off x="2853018" y="3551170"/>
            <a:ext cx="8057" cy="23051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 flipV="1">
            <a:off x="3434073" y="3552754"/>
            <a:ext cx="1198659" cy="93034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6355182" y="2309170"/>
            <a:ext cx="0" cy="24339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8263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4730</TotalTime>
  <Words>40</Words>
  <Application>Microsoft Macintosh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Dustin Herrmann</dc:creator>
  <cp:lastModifiedBy>Alaina Gallagher</cp:lastModifiedBy>
  <cp:revision>29</cp:revision>
  <dcterms:created xsi:type="dcterms:W3CDTF">2013-07-25T11:43:41Z</dcterms:created>
  <dcterms:modified xsi:type="dcterms:W3CDTF">2023-03-02T14:57:59Z</dcterms:modified>
</cp:coreProperties>
</file>